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6" r:id="rId2"/>
    <p:sldId id="276" r:id="rId3"/>
    <p:sldId id="258" r:id="rId4"/>
    <p:sldId id="259" r:id="rId5"/>
    <p:sldId id="278" r:id="rId6"/>
    <p:sldId id="279" r:id="rId7"/>
    <p:sldId id="280"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5" r:id="rId22"/>
    <p:sldId id="274" r:id="rId23"/>
    <p:sldId id="282" r:id="rId24"/>
    <p:sldId id="281"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mzlvt35@outlook.com" initials="g" lastIdx="1" clrIdx="0">
    <p:extLst>
      <p:ext uri="{19B8F6BF-5375-455C-9EA6-DF929625EA0E}">
        <p15:presenceInfo xmlns:p15="http://schemas.microsoft.com/office/powerpoint/2012/main" userId="01f6545b7762ba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0976" autoAdjust="0"/>
  </p:normalViewPr>
  <p:slideViewPr>
    <p:cSldViewPr snapToGrid="0">
      <p:cViewPr varScale="1">
        <p:scale>
          <a:sx n="66" d="100"/>
          <a:sy n="66" d="100"/>
        </p:scale>
        <p:origin x="864" y="66"/>
      </p:cViewPr>
      <p:guideLst>
        <p:guide pos="3840"/>
        <p:guide orient="horz" pos="2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8T17:11:52.824"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8CFB7-A039-4723-A668-64DE26FD32C5}" type="datetimeFigureOut">
              <a:rPr lang="tr-TR" smtClean="0"/>
              <a:t>19.04.2022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B336-F676-4FA9-936B-D765F6CD492B}" type="slidenum">
              <a:rPr lang="tr-TR" smtClean="0"/>
              <a:t>‹#›</a:t>
            </a:fld>
            <a:endParaRPr lang="tr-TR"/>
          </a:p>
        </p:txBody>
      </p:sp>
    </p:spTree>
    <p:extLst>
      <p:ext uri="{BB962C8B-B14F-4D97-AF65-F5344CB8AC3E}">
        <p14:creationId xmlns:p14="http://schemas.microsoft.com/office/powerpoint/2010/main" val="137616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01BB336-F676-4FA9-936B-D765F6CD492B}" type="slidenum">
              <a:rPr lang="tr-TR" smtClean="0"/>
              <a:t>23</a:t>
            </a:fld>
            <a:endParaRPr lang="tr-TR"/>
          </a:p>
        </p:txBody>
      </p:sp>
    </p:spTree>
    <p:extLst>
      <p:ext uri="{BB962C8B-B14F-4D97-AF65-F5344CB8AC3E}">
        <p14:creationId xmlns:p14="http://schemas.microsoft.com/office/powerpoint/2010/main" val="5410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D631433-ADF0-4133-AA60-04CE5794FC44}" type="datetimeFigureOut">
              <a:rPr lang="tr-TR" smtClean="0"/>
              <a:t>19.04.2022</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26D64AD-146C-49FF-A9CC-E4A01A7E347D}"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36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631433-ADF0-4133-AA60-04CE5794FC44}" type="datetimeFigureOut">
              <a:rPr lang="tr-TR" smtClean="0"/>
              <a:t>19.04.2022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242511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631433-ADF0-4133-AA60-04CE5794FC44}" type="datetimeFigureOut">
              <a:rPr lang="tr-TR" smtClean="0"/>
              <a:t>19.04.2022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181615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631433-ADF0-4133-AA60-04CE5794FC44}" type="datetimeFigureOut">
              <a:rPr lang="tr-TR" smtClean="0"/>
              <a:t>19.04.2022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220366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D631433-ADF0-4133-AA60-04CE5794FC44}" type="datetimeFigureOut">
              <a:rPr lang="tr-TR" smtClean="0"/>
              <a:t>19.04.2022</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26D64AD-146C-49FF-A9CC-E4A01A7E347D}"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090318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D631433-ADF0-4133-AA60-04CE5794FC44}" type="datetimeFigureOut">
              <a:rPr lang="tr-TR" smtClean="0"/>
              <a:t>19.04.2022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42034762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D631433-ADF0-4133-AA60-04CE5794FC44}" type="datetimeFigureOut">
              <a:rPr lang="tr-TR" smtClean="0"/>
              <a:t>19.04.2022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39928256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D631433-ADF0-4133-AA60-04CE5794FC44}" type="datetimeFigureOut">
              <a:rPr lang="tr-TR" smtClean="0"/>
              <a:t>19.04.2022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17420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31433-ADF0-4133-AA60-04CE5794FC44}" type="datetimeFigureOut">
              <a:rPr lang="tr-TR" smtClean="0"/>
              <a:t>19.04.2022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29623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ED631433-ADF0-4133-AA60-04CE5794FC44}" type="datetimeFigureOut">
              <a:rPr lang="tr-TR" smtClean="0"/>
              <a:t>19.04.2022</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226D64AD-146C-49FF-A9CC-E4A01A7E347D}"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817180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ED631433-ADF0-4133-AA60-04CE5794FC44}" type="datetimeFigureOut">
              <a:rPr lang="tr-TR" smtClean="0"/>
              <a:t>19.04.2022</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226D64AD-146C-49FF-A9CC-E4A01A7E347D}" type="slidenum">
              <a:rPr lang="tr-TR" smtClean="0"/>
              <a:t>‹#›</a:t>
            </a:fld>
            <a:endParaRPr lang="tr-TR"/>
          </a:p>
        </p:txBody>
      </p:sp>
    </p:spTree>
    <p:extLst>
      <p:ext uri="{BB962C8B-B14F-4D97-AF65-F5344CB8AC3E}">
        <p14:creationId xmlns:p14="http://schemas.microsoft.com/office/powerpoint/2010/main" val="13379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D631433-ADF0-4133-AA60-04CE5794FC44}" type="datetimeFigureOut">
              <a:rPr lang="tr-TR" smtClean="0"/>
              <a:t>19.04.2022</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26D64AD-146C-49FF-A9CC-E4A01A7E347D}"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3426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00A7FD-9700-42F3-8AE8-9C46931C0AE1}"/>
              </a:ext>
            </a:extLst>
          </p:cNvPr>
          <p:cNvSpPr>
            <a:spLocks noGrp="1"/>
          </p:cNvSpPr>
          <p:nvPr>
            <p:ph type="ctrTitle"/>
          </p:nvPr>
        </p:nvSpPr>
        <p:spPr/>
        <p:txBody>
          <a:bodyPr/>
          <a:lstStyle/>
          <a:p>
            <a:r>
              <a:rPr lang="tr-TR" dirty="0"/>
              <a:t>ŞEHİRLER VE KÜLTÜRLER</a:t>
            </a:r>
          </a:p>
        </p:txBody>
      </p:sp>
      <p:sp>
        <p:nvSpPr>
          <p:cNvPr id="3" name="Alt Başlık 2">
            <a:extLst>
              <a:ext uri="{FF2B5EF4-FFF2-40B4-BE49-F238E27FC236}">
                <a16:creationId xmlns:a16="http://schemas.microsoft.com/office/drawing/2014/main" id="{FBDF8BF5-7682-4FF4-A8AD-ED7E4C6B5760}"/>
              </a:ext>
            </a:extLst>
          </p:cNvPr>
          <p:cNvSpPr>
            <a:spLocks noGrp="1"/>
          </p:cNvSpPr>
          <p:nvPr>
            <p:ph type="subTitle" idx="1"/>
          </p:nvPr>
        </p:nvSpPr>
        <p:spPr>
          <a:xfrm>
            <a:off x="2215045" y="6020972"/>
            <a:ext cx="8166912" cy="700503"/>
          </a:xfrm>
        </p:spPr>
        <p:txBody>
          <a:bodyPr>
            <a:noAutofit/>
          </a:bodyPr>
          <a:lstStyle/>
          <a:p>
            <a:r>
              <a:rPr lang="tr-TR" sz="6000" dirty="0"/>
              <a:t>İZMİR TANITIMI</a:t>
            </a:r>
          </a:p>
        </p:txBody>
      </p:sp>
      <p:pic>
        <p:nvPicPr>
          <p:cNvPr id="6" name="Resim 5">
            <a:extLst>
              <a:ext uri="{FF2B5EF4-FFF2-40B4-BE49-F238E27FC236}">
                <a16:creationId xmlns:a16="http://schemas.microsoft.com/office/drawing/2014/main" id="{EFCDE5FB-56AF-4142-9999-A4DF32AC64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5538" y="136525"/>
            <a:ext cx="2720040" cy="1477108"/>
          </a:xfrm>
          <a:prstGeom prst="rect">
            <a:avLst/>
          </a:prstGeom>
        </p:spPr>
      </p:pic>
      <p:pic>
        <p:nvPicPr>
          <p:cNvPr id="5" name="Resim 4">
            <a:extLst>
              <a:ext uri="{FF2B5EF4-FFF2-40B4-BE49-F238E27FC236}">
                <a16:creationId xmlns:a16="http://schemas.microsoft.com/office/drawing/2014/main" id="{DAFECD5C-AF40-4CC8-98DA-8D14A3B96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886" y="50345"/>
            <a:ext cx="2156232" cy="2096086"/>
          </a:xfrm>
          <a:prstGeom prst="rect">
            <a:avLst/>
          </a:prstGeom>
        </p:spPr>
      </p:pic>
    </p:spTree>
    <p:extLst>
      <p:ext uri="{BB962C8B-B14F-4D97-AF65-F5344CB8AC3E}">
        <p14:creationId xmlns:p14="http://schemas.microsoft.com/office/powerpoint/2010/main" val="198865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7D058-FA53-4DEE-82C6-E974B5B74A24}"/>
              </a:ext>
            </a:extLst>
          </p:cNvPr>
          <p:cNvSpPr>
            <a:spLocks noGrp="1"/>
          </p:cNvSpPr>
          <p:nvPr>
            <p:ph type="title"/>
          </p:nvPr>
        </p:nvSpPr>
        <p:spPr/>
        <p:txBody>
          <a:bodyPr/>
          <a:lstStyle/>
          <a:p>
            <a:pPr algn="ctr"/>
            <a:r>
              <a:rPr lang="tr-TR" dirty="0" err="1"/>
              <a:t>Kadifekale</a:t>
            </a:r>
            <a:endParaRPr lang="tr-TR" dirty="0"/>
          </a:p>
        </p:txBody>
      </p:sp>
      <p:pic>
        <p:nvPicPr>
          <p:cNvPr id="5" name="İçerik Yer Tutucusu 4">
            <a:extLst>
              <a:ext uri="{FF2B5EF4-FFF2-40B4-BE49-F238E27FC236}">
                <a16:creationId xmlns:a16="http://schemas.microsoft.com/office/drawing/2014/main" id="{E6069D18-9D7C-4F6D-82BB-2A8240CBD6B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55894" y="1379217"/>
            <a:ext cx="4740105" cy="2409825"/>
          </a:xfrm>
        </p:spPr>
      </p:pic>
      <p:pic>
        <p:nvPicPr>
          <p:cNvPr id="7" name="Resim 6">
            <a:extLst>
              <a:ext uri="{FF2B5EF4-FFF2-40B4-BE49-F238E27FC236}">
                <a16:creationId xmlns:a16="http://schemas.microsoft.com/office/drawing/2014/main" id="{2053889A-0AA5-43FD-833F-367DAE5E7D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5895" y="4104835"/>
            <a:ext cx="4740105" cy="2257865"/>
          </a:xfrm>
          <a:prstGeom prst="rect">
            <a:avLst/>
          </a:prstGeom>
        </p:spPr>
      </p:pic>
      <p:pic>
        <p:nvPicPr>
          <p:cNvPr id="8" name="Resim 7">
            <a:extLst>
              <a:ext uri="{FF2B5EF4-FFF2-40B4-BE49-F238E27FC236}">
                <a16:creationId xmlns:a16="http://schemas.microsoft.com/office/drawing/2014/main" id="{55439F34-8F0C-428C-89B9-5FA7236E4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9" name="Metin kutusu 8">
            <a:extLst>
              <a:ext uri="{FF2B5EF4-FFF2-40B4-BE49-F238E27FC236}">
                <a16:creationId xmlns:a16="http://schemas.microsoft.com/office/drawing/2014/main" id="{F8D98AB1-E482-40F3-91A6-09054285AA5E}"/>
              </a:ext>
            </a:extLst>
          </p:cNvPr>
          <p:cNvSpPr txBox="1"/>
          <p:nvPr/>
        </p:nvSpPr>
        <p:spPr>
          <a:xfrm>
            <a:off x="6271125" y="1268423"/>
            <a:ext cx="5334000" cy="5632311"/>
          </a:xfrm>
          <a:prstGeom prst="rect">
            <a:avLst/>
          </a:prstGeom>
          <a:noFill/>
        </p:spPr>
        <p:txBody>
          <a:bodyPr wrap="square" rtlCol="0">
            <a:sp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İzmir merkezde körfeze hâkim bir noktada kurulmuş olan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Kadifekale</a:t>
            </a:r>
            <a:r>
              <a:rPr lang="tr-TR" sz="2400" dirty="0">
                <a:effectLst/>
                <a:latin typeface="Calibri" panose="020F0502020204030204" pitchFamily="34" charset="0"/>
                <a:ea typeface="Calibri" panose="020F0502020204030204" pitchFamily="34" charset="0"/>
                <a:cs typeface="Times New Roman" panose="02020603050405020304" pitchFamily="18" charset="0"/>
              </a:rPr>
              <a:t> M.Ö. 3'üncü yüzyılda Büyük İskender’in talimatı ile generallerinden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Lysimachos</a:t>
            </a:r>
            <a:r>
              <a:rPr lang="tr-TR" sz="2400" dirty="0">
                <a:effectLst/>
                <a:latin typeface="Calibri" panose="020F0502020204030204" pitchFamily="34" charset="0"/>
                <a:ea typeface="Calibri" panose="020F0502020204030204" pitchFamily="34" charset="0"/>
                <a:cs typeface="Times New Roman" panose="02020603050405020304" pitchFamily="18" charset="0"/>
              </a:rPr>
              <a:t> tarafından inşa edilmiştir. Deniz seviyesinden 186 metre yükseklikte kurulan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Kadifekale</a:t>
            </a:r>
            <a:r>
              <a:rPr lang="tr-TR" sz="2400" dirty="0">
                <a:effectLst/>
                <a:latin typeface="Calibri" panose="020F0502020204030204" pitchFamily="34" charset="0"/>
                <a:ea typeface="Calibri" panose="020F0502020204030204" pitchFamily="34" charset="0"/>
                <a:cs typeface="Times New Roman" panose="02020603050405020304" pitchFamily="18" charset="0"/>
              </a:rPr>
              <a:t> 6 kilometrelik bir alan üzerinde yer almaktadır. Doğu ve Güney duvarları tamamen yıkılmış olan kalenin kuzey ve doğu duvarları ile beş kulesi ayakta kalmıştır. Kulelerin yüksekliği 20-35 metredir.  Kale içinde Bizans Dönemi'ne ait kemerli büyük bir sarnıç ve bir mescit kalıntısı bulunmaktadır</a:t>
            </a:r>
          </a:p>
          <a:p>
            <a:endParaRPr lang="tr-TR" sz="2400" dirty="0"/>
          </a:p>
        </p:txBody>
      </p:sp>
    </p:spTree>
    <p:extLst>
      <p:ext uri="{BB962C8B-B14F-4D97-AF65-F5344CB8AC3E}">
        <p14:creationId xmlns:p14="http://schemas.microsoft.com/office/powerpoint/2010/main" val="155508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E6D39-60DC-4319-AC45-A13DA8C1BF7F}"/>
              </a:ext>
            </a:extLst>
          </p:cNvPr>
          <p:cNvSpPr>
            <a:spLocks noGrp="1"/>
          </p:cNvSpPr>
          <p:nvPr>
            <p:ph type="title"/>
          </p:nvPr>
        </p:nvSpPr>
        <p:spPr/>
        <p:txBody>
          <a:bodyPr/>
          <a:lstStyle/>
          <a:p>
            <a:pPr algn="ctr"/>
            <a:r>
              <a:rPr lang="tr-TR" dirty="0"/>
              <a:t>Efes antik kenti</a:t>
            </a:r>
          </a:p>
        </p:txBody>
      </p:sp>
      <p:pic>
        <p:nvPicPr>
          <p:cNvPr id="5" name="İçerik Yer Tutucusu 4">
            <a:extLst>
              <a:ext uri="{FF2B5EF4-FFF2-40B4-BE49-F238E27FC236}">
                <a16:creationId xmlns:a16="http://schemas.microsoft.com/office/drawing/2014/main" id="{184E1E22-97B4-4C90-ABCC-27EE9EE926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57300" y="1161276"/>
            <a:ext cx="4838700" cy="3108967"/>
          </a:xfrm>
        </p:spPr>
      </p:pic>
      <p:pic>
        <p:nvPicPr>
          <p:cNvPr id="7" name="Resim 6">
            <a:extLst>
              <a:ext uri="{FF2B5EF4-FFF2-40B4-BE49-F238E27FC236}">
                <a16:creationId xmlns:a16="http://schemas.microsoft.com/office/drawing/2014/main" id="{C01400E6-247A-4D74-A65C-42D52F3D0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4431323"/>
            <a:ext cx="4838700" cy="2201594"/>
          </a:xfrm>
          <a:prstGeom prst="rect">
            <a:avLst/>
          </a:prstGeom>
        </p:spPr>
      </p:pic>
      <p:pic>
        <p:nvPicPr>
          <p:cNvPr id="8" name="Resim 7">
            <a:extLst>
              <a:ext uri="{FF2B5EF4-FFF2-40B4-BE49-F238E27FC236}">
                <a16:creationId xmlns:a16="http://schemas.microsoft.com/office/drawing/2014/main" id="{6BA9DF48-B69B-4672-B135-537F0131F7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9" name="Metin kutusu 8">
            <a:extLst>
              <a:ext uri="{FF2B5EF4-FFF2-40B4-BE49-F238E27FC236}">
                <a16:creationId xmlns:a16="http://schemas.microsoft.com/office/drawing/2014/main" id="{9B308AF9-E037-44A1-89C0-3F5F3289FFEC}"/>
              </a:ext>
            </a:extLst>
          </p:cNvPr>
          <p:cNvSpPr txBox="1"/>
          <p:nvPr/>
        </p:nvSpPr>
        <p:spPr>
          <a:xfrm>
            <a:off x="6096000" y="1055077"/>
            <a:ext cx="5889674" cy="5262979"/>
          </a:xfrm>
          <a:prstGeom prst="rect">
            <a:avLst/>
          </a:prstGeom>
          <a:noFill/>
        </p:spPr>
        <p:txBody>
          <a:bodyPr wrap="square" rtlCol="0">
            <a:spAutoFit/>
          </a:bodyPr>
          <a:lstStyle/>
          <a:p>
            <a:r>
              <a:rPr lang="tr-TR" sz="2100" dirty="0">
                <a:effectLst/>
                <a:latin typeface="Calibri" panose="020F0502020204030204" pitchFamily="34" charset="0"/>
                <a:ea typeface="Calibri" panose="020F0502020204030204" pitchFamily="34" charset="0"/>
                <a:cs typeface="Times New Roman" panose="02020603050405020304" pitchFamily="18" charset="0"/>
              </a:rPr>
              <a:t>İzmir İli, Selçuk İlçesi sınırları içindeki antik Efes kentinin ilk kuruluşu M.Ö. 6000 yıllarına kadar inmektedir. Son yıllarda yapılan araştırma ve kazılarda Efes çevresindeki höyükler (tarih öncesi tepe yerleşimleri) ve kalenin bulunduğu </a:t>
            </a:r>
            <a:r>
              <a:rPr lang="tr-TR" sz="2100" dirty="0" err="1">
                <a:effectLst/>
                <a:latin typeface="Calibri" panose="020F0502020204030204" pitchFamily="34" charset="0"/>
                <a:ea typeface="Calibri" panose="020F0502020204030204" pitchFamily="34" charset="0"/>
                <a:cs typeface="Times New Roman" panose="02020603050405020304" pitchFamily="18" charset="0"/>
              </a:rPr>
              <a:t>Ayasuluk</a:t>
            </a:r>
            <a:r>
              <a:rPr lang="tr-TR" sz="2100" dirty="0">
                <a:effectLst/>
                <a:latin typeface="Calibri" panose="020F0502020204030204" pitchFamily="34" charset="0"/>
                <a:ea typeface="Calibri" panose="020F0502020204030204" pitchFamily="34" charset="0"/>
                <a:cs typeface="Times New Roman" panose="02020603050405020304" pitchFamily="18" charset="0"/>
              </a:rPr>
              <a:t> Tepesi'nde Tunç Çağları ve </a:t>
            </a:r>
            <a:r>
              <a:rPr lang="tr-TR" sz="2100" dirty="0" err="1">
                <a:effectLst/>
                <a:latin typeface="Calibri" panose="020F0502020204030204" pitchFamily="34" charset="0"/>
                <a:ea typeface="Calibri" panose="020F0502020204030204" pitchFamily="34" charset="0"/>
                <a:cs typeface="Times New Roman" panose="02020603050405020304" pitchFamily="18" charset="0"/>
              </a:rPr>
              <a:t>Hittitlere</a:t>
            </a:r>
            <a:r>
              <a:rPr lang="tr-TR" sz="2100" dirty="0">
                <a:effectLst/>
                <a:latin typeface="Calibri" panose="020F0502020204030204" pitchFamily="34" charset="0"/>
                <a:ea typeface="Calibri" panose="020F0502020204030204" pitchFamily="34" charset="0"/>
                <a:cs typeface="Times New Roman" panose="02020603050405020304" pitchFamily="18" charset="0"/>
              </a:rPr>
              <a:t> ait yerleşimler saptanmıştır. Hititler Döneminde kentin adı </a:t>
            </a:r>
            <a:r>
              <a:rPr lang="tr-TR" sz="2100" dirty="0" err="1">
                <a:effectLst/>
                <a:latin typeface="Calibri" panose="020F0502020204030204" pitchFamily="34" charset="0"/>
                <a:ea typeface="Calibri" panose="020F0502020204030204" pitchFamily="34" charset="0"/>
                <a:cs typeface="Times New Roman" panose="02020603050405020304" pitchFamily="18" charset="0"/>
              </a:rPr>
              <a:t>Apasas'tır</a:t>
            </a:r>
            <a:r>
              <a:rPr lang="tr-TR" sz="2100" dirty="0">
                <a:effectLst/>
                <a:latin typeface="Calibri" panose="020F0502020204030204" pitchFamily="34" charset="0"/>
                <a:ea typeface="Calibri" panose="020F0502020204030204" pitchFamily="34" charset="0"/>
                <a:cs typeface="Times New Roman" panose="02020603050405020304" pitchFamily="18" charset="0"/>
              </a:rPr>
              <a:t>. M.Ö. 1050 yıllarında Yunanistan'dan gelen göçmenlerin de yaşamaya başladığı liman kenti Efes, M.Ö. 560 yılında Artemis Tapınağı çevresine taşınmıştır.  </a:t>
            </a:r>
            <a:r>
              <a:rPr lang="tr-TR" sz="2100" dirty="0" err="1">
                <a:effectLst/>
                <a:latin typeface="Calibri" panose="020F0502020204030204" pitchFamily="34" charset="0"/>
                <a:ea typeface="Calibri" panose="020F0502020204030204" pitchFamily="34" charset="0"/>
                <a:cs typeface="Times New Roman" panose="02020603050405020304" pitchFamily="18" charset="0"/>
              </a:rPr>
              <a:t>Hellenistik</a:t>
            </a:r>
            <a:r>
              <a:rPr lang="tr-TR" sz="2100" dirty="0">
                <a:effectLst/>
                <a:latin typeface="Calibri" panose="020F0502020204030204" pitchFamily="34" charset="0"/>
                <a:ea typeface="Calibri" panose="020F0502020204030204" pitchFamily="34" charset="0"/>
                <a:cs typeface="Times New Roman" panose="02020603050405020304" pitchFamily="18" charset="0"/>
              </a:rPr>
              <a:t> ve Roma dönemlerinde en görkemli zamanlarını yaşayan Efes, Asya eyaletinin başkenti ve en büyük liman kenti olarak 200.000 kişilik nüfusa sahipti. Efes</a:t>
            </a:r>
            <a:r>
              <a:rPr lang="tr-TR" sz="2100" dirty="0">
                <a:latin typeface="Calibri" panose="020F0502020204030204" pitchFamily="34" charset="0"/>
                <a:ea typeface="Calibri" panose="020F0502020204030204" pitchFamily="34" charset="0"/>
                <a:cs typeface="Times New Roman" panose="02020603050405020304" pitchFamily="18" charset="0"/>
              </a:rPr>
              <a:t> Antik Kenti UNESCO Dünya Mirası Listesinde yer almaktadır.</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sz="2100" dirty="0"/>
          </a:p>
        </p:txBody>
      </p:sp>
    </p:spTree>
    <p:extLst>
      <p:ext uri="{BB962C8B-B14F-4D97-AF65-F5344CB8AC3E}">
        <p14:creationId xmlns:p14="http://schemas.microsoft.com/office/powerpoint/2010/main" val="417487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B11124-3F19-4B71-955B-5884CEDA3BBA}"/>
              </a:ext>
            </a:extLst>
          </p:cNvPr>
          <p:cNvSpPr>
            <a:spLocks noGrp="1"/>
          </p:cNvSpPr>
          <p:nvPr>
            <p:ph type="title"/>
          </p:nvPr>
        </p:nvSpPr>
        <p:spPr/>
        <p:txBody>
          <a:bodyPr/>
          <a:lstStyle/>
          <a:p>
            <a:pPr algn="ctr"/>
            <a:r>
              <a:rPr lang="tr-TR" dirty="0"/>
              <a:t>Bergama ANTİK KENTİ</a:t>
            </a:r>
          </a:p>
        </p:txBody>
      </p:sp>
      <p:pic>
        <p:nvPicPr>
          <p:cNvPr id="5" name="İçerik Yer Tutucusu 4">
            <a:extLst>
              <a:ext uri="{FF2B5EF4-FFF2-40B4-BE49-F238E27FC236}">
                <a16:creationId xmlns:a16="http://schemas.microsoft.com/office/drawing/2014/main" id="{F2EC0A5B-D3E6-453D-908D-4BE413CB418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51677" y="1213925"/>
            <a:ext cx="4844323" cy="2262232"/>
          </a:xfrm>
        </p:spPr>
      </p:pic>
      <p:pic>
        <p:nvPicPr>
          <p:cNvPr id="7" name="Resim 6">
            <a:extLst>
              <a:ext uri="{FF2B5EF4-FFF2-40B4-BE49-F238E27FC236}">
                <a16:creationId xmlns:a16="http://schemas.microsoft.com/office/drawing/2014/main" id="{1D2BB674-0789-417A-9ECF-239C21B119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1678" y="4100468"/>
            <a:ext cx="4844323" cy="2262232"/>
          </a:xfrm>
          <a:prstGeom prst="rect">
            <a:avLst/>
          </a:prstGeom>
        </p:spPr>
      </p:pic>
      <p:pic>
        <p:nvPicPr>
          <p:cNvPr id="8" name="Resim 7">
            <a:extLst>
              <a:ext uri="{FF2B5EF4-FFF2-40B4-BE49-F238E27FC236}">
                <a16:creationId xmlns:a16="http://schemas.microsoft.com/office/drawing/2014/main" id="{DE32CFDC-3526-4C02-834E-20B4ED7248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9" name="Metin kutusu 8">
            <a:extLst>
              <a:ext uri="{FF2B5EF4-FFF2-40B4-BE49-F238E27FC236}">
                <a16:creationId xmlns:a16="http://schemas.microsoft.com/office/drawing/2014/main" id="{D79F262A-EFF9-41BC-B6DB-627420298ECF}"/>
              </a:ext>
            </a:extLst>
          </p:cNvPr>
          <p:cNvSpPr txBox="1"/>
          <p:nvPr/>
        </p:nvSpPr>
        <p:spPr>
          <a:xfrm>
            <a:off x="6096000" y="1059180"/>
            <a:ext cx="5819335" cy="5611793"/>
          </a:xfrm>
          <a:prstGeom prst="rect">
            <a:avLst/>
          </a:prstGeom>
          <a:noFill/>
        </p:spPr>
        <p:txBody>
          <a:bodyPr wrap="square" rtlCol="0">
            <a:spAutoFit/>
          </a:bodyPr>
          <a:lstStyle/>
          <a:p>
            <a:pPr>
              <a:lnSpc>
                <a:spcPct val="115000"/>
              </a:lnSpc>
              <a:spcAft>
                <a:spcPts val="10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Tarih boyunca onlarca uygarlığa ev sahipliği yapan Bergama Antik Kenti, doğal güzellikleri, şifalı doğal kaynakları ve usta mimarlık eserleri ile Batı’nın en doğusunda, Doğu’nun ise en batısında yer alıyor. Orta Çağ’da dünyanın en önemli yerleşim yerlerinden biri olan Bergama Antik Kenti, İyon, Helen, Roma, Bizans dönemlerinin en etkileyici mimari eserlerine ev sahipliği yapıyor. Helenistik dönemde kültür, bilim ve sanat merkezi olarak ismini duyuran kent, müzik, tiyatro, spor, güneş, çamur gibi doğal tedavi yöntemlerinin ilk defa kullanıldığı, tıp ve eczacılık bilimlerinin simgesi olan yılanın bulunduğu, tarihteki ilk büyük hastane olan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Asklepion’un</a:t>
            </a:r>
            <a:r>
              <a:rPr lang="tr-TR" sz="2000" dirty="0">
                <a:effectLst/>
                <a:latin typeface="Calibri" panose="020F0502020204030204" pitchFamily="34" charset="0"/>
                <a:ea typeface="Calibri" panose="020F0502020204030204" pitchFamily="34" charset="0"/>
                <a:cs typeface="Times New Roman" panose="02020603050405020304" pitchFamily="18" charset="0"/>
              </a:rPr>
              <a:t> kurulduğu bir şehir.</a:t>
            </a:r>
          </a:p>
          <a:p>
            <a:endParaRPr lang="tr-TR" sz="2000" dirty="0"/>
          </a:p>
        </p:txBody>
      </p:sp>
    </p:spTree>
    <p:extLst>
      <p:ext uri="{BB962C8B-B14F-4D97-AF65-F5344CB8AC3E}">
        <p14:creationId xmlns:p14="http://schemas.microsoft.com/office/powerpoint/2010/main" val="359011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69C39-269F-4080-A732-14711CDD2F61}"/>
              </a:ext>
            </a:extLst>
          </p:cNvPr>
          <p:cNvSpPr>
            <a:spLocks noGrp="1"/>
          </p:cNvSpPr>
          <p:nvPr>
            <p:ph type="title"/>
          </p:nvPr>
        </p:nvSpPr>
        <p:spPr/>
        <p:txBody>
          <a:bodyPr/>
          <a:lstStyle/>
          <a:p>
            <a:pPr algn="ctr"/>
            <a:r>
              <a:rPr lang="tr-TR" dirty="0"/>
              <a:t>Müzeler</a:t>
            </a:r>
            <a:br>
              <a:rPr lang="tr-TR" dirty="0"/>
            </a:br>
            <a:r>
              <a:rPr lang="tr-TR" dirty="0" err="1"/>
              <a:t>izmir</a:t>
            </a:r>
            <a:r>
              <a:rPr lang="tr-TR" dirty="0"/>
              <a:t> arkeoloji müzesi</a:t>
            </a:r>
          </a:p>
        </p:txBody>
      </p:sp>
      <p:pic>
        <p:nvPicPr>
          <p:cNvPr id="25" name="İçerik Yer Tutucusu 24">
            <a:extLst>
              <a:ext uri="{FF2B5EF4-FFF2-40B4-BE49-F238E27FC236}">
                <a16:creationId xmlns:a16="http://schemas.microsoft.com/office/drawing/2014/main" id="{01147A5B-3E98-4E4D-9AD6-CDA3F3814DAA}"/>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5553666" y="3073171"/>
            <a:ext cx="3619499" cy="2045157"/>
          </a:xfrm>
        </p:spPr>
      </p:pic>
      <p:pic>
        <p:nvPicPr>
          <p:cNvPr id="13" name="İçerik Yer Tutucusu 12">
            <a:extLst>
              <a:ext uri="{FF2B5EF4-FFF2-40B4-BE49-F238E27FC236}">
                <a16:creationId xmlns:a16="http://schemas.microsoft.com/office/drawing/2014/main" id="{7518DB45-7645-41B6-975C-E3BD399FC53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567584" y="2286000"/>
            <a:ext cx="2862416" cy="3619500"/>
          </a:xfrm>
        </p:spPr>
      </p:pic>
      <p:pic>
        <p:nvPicPr>
          <p:cNvPr id="26" name="Resim 25">
            <a:extLst>
              <a:ext uri="{FF2B5EF4-FFF2-40B4-BE49-F238E27FC236}">
                <a16:creationId xmlns:a16="http://schemas.microsoft.com/office/drawing/2014/main" id="{94E6778B-6BA0-47EA-8B81-69F5F6B35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27" name="Metin kutusu 26">
            <a:extLst>
              <a:ext uri="{FF2B5EF4-FFF2-40B4-BE49-F238E27FC236}">
                <a16:creationId xmlns:a16="http://schemas.microsoft.com/office/drawing/2014/main" id="{10F5FFBE-9CD5-4FD9-AEF2-FCF3C746342F}"/>
              </a:ext>
            </a:extLst>
          </p:cNvPr>
          <p:cNvSpPr txBox="1"/>
          <p:nvPr/>
        </p:nvSpPr>
        <p:spPr>
          <a:xfrm>
            <a:off x="1251678" y="2286000"/>
            <a:ext cx="4844321" cy="4524315"/>
          </a:xfrm>
          <a:prstGeom prst="rect">
            <a:avLst/>
          </a:prstGeom>
          <a:noFill/>
        </p:spPr>
        <p:txBody>
          <a:bodyPr wrap="square" rtlCol="0">
            <a:spAutoFit/>
          </a:bodyPr>
          <a:lstStyle/>
          <a:p>
            <a:r>
              <a:rPr lang="tr-TR" sz="2400" b="1" dirty="0">
                <a:effectLst/>
                <a:latin typeface="Calibri" panose="020F0502020204030204" pitchFamily="34" charset="0"/>
                <a:ea typeface="Calibri" panose="020F0502020204030204" pitchFamily="34" charset="0"/>
                <a:cs typeface="Times New Roman" panose="02020603050405020304" pitchFamily="18" charset="0"/>
              </a:rPr>
              <a:t>1927 yılında Aya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Vukla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Kilisesi’nde ziyarete açılan müze, 1984’den beri Konak’ta modern müze binasında hizmet verir. Bayraklı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Symrna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Efes,Bergama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Milet,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Klazomenia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Teos ve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İasos</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gibi Ege Bölgelerindeki kazılarda ortaya çıkarılan buluntular müzede sergilenmektedir. Bu müzenin karşısında oldukça eski bir binada İzmir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Etnoğrafya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Müzesi yer almaktadır.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spTree>
    <p:extLst>
      <p:ext uri="{BB962C8B-B14F-4D97-AF65-F5344CB8AC3E}">
        <p14:creationId xmlns:p14="http://schemas.microsoft.com/office/powerpoint/2010/main" val="166288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144F1D-A23C-4A72-8C3A-3866E218A70B}"/>
              </a:ext>
            </a:extLst>
          </p:cNvPr>
          <p:cNvSpPr>
            <a:spLocks noGrp="1"/>
          </p:cNvSpPr>
          <p:nvPr>
            <p:ph type="title"/>
          </p:nvPr>
        </p:nvSpPr>
        <p:spPr/>
        <p:txBody>
          <a:bodyPr/>
          <a:lstStyle/>
          <a:p>
            <a:pPr algn="ctr"/>
            <a:r>
              <a:rPr lang="tr-TR" dirty="0" err="1"/>
              <a:t>Etnoğrafya</a:t>
            </a:r>
            <a:r>
              <a:rPr lang="tr-TR" dirty="0"/>
              <a:t> müzesi</a:t>
            </a:r>
          </a:p>
        </p:txBody>
      </p:sp>
      <p:pic>
        <p:nvPicPr>
          <p:cNvPr id="6" name="İçerik Yer Tutucusu 5">
            <a:extLst>
              <a:ext uri="{FF2B5EF4-FFF2-40B4-BE49-F238E27FC236}">
                <a16:creationId xmlns:a16="http://schemas.microsoft.com/office/drawing/2014/main" id="{29619285-2C3B-405D-87EC-EED0ECDEE87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1773116" y="1770185"/>
            <a:ext cx="3619500" cy="4651131"/>
          </a:xfrm>
        </p:spPr>
      </p:pic>
      <p:sp>
        <p:nvSpPr>
          <p:cNvPr id="4" name="İçerik Yer Tutucusu 3">
            <a:extLst>
              <a:ext uri="{FF2B5EF4-FFF2-40B4-BE49-F238E27FC236}">
                <a16:creationId xmlns:a16="http://schemas.microsoft.com/office/drawing/2014/main" id="{8D0FA686-E1BA-44C1-A15E-71DCAC26E455}"/>
              </a:ext>
            </a:extLst>
          </p:cNvPr>
          <p:cNvSpPr>
            <a:spLocks noGrp="1"/>
          </p:cNvSpPr>
          <p:nvPr>
            <p:ph sz="half" idx="2"/>
          </p:nvPr>
        </p:nvSpPr>
        <p:spPr>
          <a:xfrm>
            <a:off x="6340839" y="1363984"/>
            <a:ext cx="4800600" cy="3619500"/>
          </a:xfrm>
        </p:spPr>
        <p:txBody>
          <a:bodyPr>
            <a:noAutofit/>
          </a:bodyPr>
          <a:lstStyle/>
          <a:p>
            <a:r>
              <a:rPr lang="tr-TR" sz="2400" b="1" dirty="0"/>
              <a:t>İzmir Etnografya Müzesi, İzmir'in Konak ilçesinde bulunan bir müzedir. Müze binası Musevi Mezarlığı üzerine 1831 yılında </a:t>
            </a:r>
            <a:r>
              <a:rPr lang="tr-TR" sz="2400" b="1" dirty="0" err="1"/>
              <a:t>neo</a:t>
            </a:r>
            <a:r>
              <a:rPr lang="tr-TR" sz="2400" b="1" dirty="0"/>
              <a:t> klasik tarzda inşa edildi. 1984'te müze olarak kullanılması için Kültür Bakanlığı'na devredildi. Vebalı hastalar için St. </a:t>
            </a:r>
            <a:r>
              <a:rPr lang="tr-TR" sz="2400" b="1" dirty="0" err="1"/>
              <a:t>Rock</a:t>
            </a:r>
            <a:r>
              <a:rPr lang="tr-TR" sz="2400" b="1" dirty="0"/>
              <a:t> </a:t>
            </a:r>
            <a:r>
              <a:rPr lang="tr-TR" sz="2400" b="1" dirty="0" err="1"/>
              <a:t>Hastahane</a:t>
            </a:r>
            <a:r>
              <a:rPr lang="tr-TR" sz="2400" b="1" dirty="0"/>
              <a:t> ve Manastırı olarak Fransızlar tarafından inşa edilen yapının asıl mimarı tam olarak bilinmemektedir</a:t>
            </a:r>
            <a:r>
              <a:rPr lang="tr-TR" sz="2400" dirty="0"/>
              <a:t>.</a:t>
            </a:r>
          </a:p>
        </p:txBody>
      </p:sp>
      <p:pic>
        <p:nvPicPr>
          <p:cNvPr id="7" name="Resim 6">
            <a:extLst>
              <a:ext uri="{FF2B5EF4-FFF2-40B4-BE49-F238E27FC236}">
                <a16:creationId xmlns:a16="http://schemas.microsoft.com/office/drawing/2014/main" id="{E4E12942-264F-4D5A-BDA7-3E3AAD43A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Tree>
    <p:extLst>
      <p:ext uri="{BB962C8B-B14F-4D97-AF65-F5344CB8AC3E}">
        <p14:creationId xmlns:p14="http://schemas.microsoft.com/office/powerpoint/2010/main" val="16628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6C6A36-5395-4D24-95C8-A68671CA9D9F}"/>
              </a:ext>
            </a:extLst>
          </p:cNvPr>
          <p:cNvSpPr>
            <a:spLocks noGrp="1"/>
          </p:cNvSpPr>
          <p:nvPr>
            <p:ph type="title"/>
          </p:nvPr>
        </p:nvSpPr>
        <p:spPr/>
        <p:txBody>
          <a:bodyPr/>
          <a:lstStyle/>
          <a:p>
            <a:pPr algn="ctr"/>
            <a:r>
              <a:rPr lang="tr-TR" dirty="0"/>
              <a:t>Atatürk müzesi</a:t>
            </a:r>
          </a:p>
        </p:txBody>
      </p:sp>
      <p:pic>
        <p:nvPicPr>
          <p:cNvPr id="6" name="İçerik Yer Tutucusu 5">
            <a:extLst>
              <a:ext uri="{FF2B5EF4-FFF2-40B4-BE49-F238E27FC236}">
                <a16:creationId xmlns:a16="http://schemas.microsoft.com/office/drawing/2014/main" id="{455B6FE6-4E08-4DE3-A6C6-1C6962571252}"/>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139483" y="2286000"/>
            <a:ext cx="2785403" cy="1849902"/>
          </a:xfrm>
        </p:spPr>
      </p:pic>
      <p:pic>
        <p:nvPicPr>
          <p:cNvPr id="8" name="İçerik Yer Tutucusu 7">
            <a:extLst>
              <a:ext uri="{FF2B5EF4-FFF2-40B4-BE49-F238E27FC236}">
                <a16:creationId xmlns:a16="http://schemas.microsoft.com/office/drawing/2014/main" id="{6CDD196D-E8FB-4018-8A9C-200079556BC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060032" y="2286000"/>
            <a:ext cx="2035968" cy="3619500"/>
          </a:xfrm>
        </p:spPr>
      </p:pic>
      <p:pic>
        <p:nvPicPr>
          <p:cNvPr id="9" name="Resim 8">
            <a:extLst>
              <a:ext uri="{FF2B5EF4-FFF2-40B4-BE49-F238E27FC236}">
                <a16:creationId xmlns:a16="http://schemas.microsoft.com/office/drawing/2014/main" id="{4866374F-F278-4CA7-94DF-5EFB15400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7" name="Metin kutusu 6">
            <a:extLst>
              <a:ext uri="{FF2B5EF4-FFF2-40B4-BE49-F238E27FC236}">
                <a16:creationId xmlns:a16="http://schemas.microsoft.com/office/drawing/2014/main" id="{264555B2-6E40-488A-9F7D-D993A5C0B91A}"/>
              </a:ext>
            </a:extLst>
          </p:cNvPr>
          <p:cNvSpPr txBox="1"/>
          <p:nvPr/>
        </p:nvSpPr>
        <p:spPr>
          <a:xfrm>
            <a:off x="6930683" y="2286000"/>
            <a:ext cx="4121834" cy="3785652"/>
          </a:xfrm>
          <a:prstGeom prst="rect">
            <a:avLst/>
          </a:prstGeom>
          <a:noFill/>
        </p:spPr>
        <p:txBody>
          <a:bodyPr wrap="square">
            <a:spAutoFit/>
          </a:bodyPr>
          <a:lstStyle/>
          <a:p>
            <a:r>
              <a:rPr lang="tr-TR" sz="2400" dirty="0"/>
              <a:t>İzmir’in  Alsancak semtinde yer alan Atatürk Müzesi  Osmanlı ve Levanten mimarisi karışımından meydana gelen </a:t>
            </a:r>
            <a:r>
              <a:rPr lang="tr-TR" sz="2400" dirty="0" err="1"/>
              <a:t>Neoklasik</a:t>
            </a:r>
            <a:r>
              <a:rPr lang="tr-TR" sz="2400" dirty="0"/>
              <a:t> tarzda bir yapıdır. Burada Atatürk'ün kullandığı eşyaları görmek mümkündür. Atatürk 1930-1934 yılları arasında İzmir'e geldiğinde bu evde kalmıştır. </a:t>
            </a:r>
          </a:p>
        </p:txBody>
      </p:sp>
      <p:pic>
        <p:nvPicPr>
          <p:cNvPr id="10" name="Resim 9">
            <a:extLst>
              <a:ext uri="{FF2B5EF4-FFF2-40B4-BE49-F238E27FC236}">
                <a16:creationId xmlns:a16="http://schemas.microsoft.com/office/drawing/2014/main" id="{8DDC5C5B-61AE-4086-B9E5-155B8BE101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1348" y="4322885"/>
            <a:ext cx="2813538" cy="1582615"/>
          </a:xfrm>
          <a:prstGeom prst="rect">
            <a:avLst/>
          </a:prstGeom>
        </p:spPr>
      </p:pic>
    </p:spTree>
    <p:extLst>
      <p:ext uri="{BB962C8B-B14F-4D97-AF65-F5344CB8AC3E}">
        <p14:creationId xmlns:p14="http://schemas.microsoft.com/office/powerpoint/2010/main" val="318639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292A73-24BE-4FD2-B4A1-D3F5B19EA39D}"/>
              </a:ext>
            </a:extLst>
          </p:cNvPr>
          <p:cNvSpPr>
            <a:spLocks noGrp="1"/>
          </p:cNvSpPr>
          <p:nvPr>
            <p:ph type="title"/>
          </p:nvPr>
        </p:nvSpPr>
        <p:spPr/>
        <p:txBody>
          <a:bodyPr/>
          <a:lstStyle/>
          <a:p>
            <a:pPr algn="ctr"/>
            <a:r>
              <a:rPr lang="tr-TR" dirty="0"/>
              <a:t>Tarih ve sanat müzesi</a:t>
            </a:r>
          </a:p>
        </p:txBody>
      </p:sp>
      <p:pic>
        <p:nvPicPr>
          <p:cNvPr id="6" name="İçerik Yer Tutucusu 5">
            <a:extLst>
              <a:ext uri="{FF2B5EF4-FFF2-40B4-BE49-F238E27FC236}">
                <a16:creationId xmlns:a16="http://schemas.microsoft.com/office/drawing/2014/main" id="{854FB6D4-EB3C-4977-9F8E-5296D70DFAD8}"/>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95401" y="1506632"/>
            <a:ext cx="4800599" cy="2131255"/>
          </a:xfrm>
        </p:spPr>
      </p:pic>
      <p:pic>
        <p:nvPicPr>
          <p:cNvPr id="8" name="İçerik Yer Tutucusu 7">
            <a:extLst>
              <a:ext uri="{FF2B5EF4-FFF2-40B4-BE49-F238E27FC236}">
                <a16:creationId xmlns:a16="http://schemas.microsoft.com/office/drawing/2014/main" id="{B691D84D-6A4B-4FB5-8D0F-602CAFC6CBF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251678" y="3917856"/>
            <a:ext cx="4844322" cy="2131255"/>
          </a:xfrm>
        </p:spPr>
      </p:pic>
      <p:pic>
        <p:nvPicPr>
          <p:cNvPr id="9" name="Resim 8">
            <a:extLst>
              <a:ext uri="{FF2B5EF4-FFF2-40B4-BE49-F238E27FC236}">
                <a16:creationId xmlns:a16="http://schemas.microsoft.com/office/drawing/2014/main" id="{C4600C1B-148D-484D-A87B-C66D483E3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10" name="Metin kutusu 9">
            <a:extLst>
              <a:ext uri="{FF2B5EF4-FFF2-40B4-BE49-F238E27FC236}">
                <a16:creationId xmlns:a16="http://schemas.microsoft.com/office/drawing/2014/main" id="{3F9C7FFB-0F1B-4E98-9A0E-2B0E1E65E21C}"/>
              </a:ext>
            </a:extLst>
          </p:cNvPr>
          <p:cNvSpPr txBox="1"/>
          <p:nvPr/>
        </p:nvSpPr>
        <p:spPr>
          <a:xfrm>
            <a:off x="6096000" y="2286000"/>
            <a:ext cx="5334000" cy="3416320"/>
          </a:xfrm>
          <a:prstGeom prst="rect">
            <a:avLst/>
          </a:prstGeom>
          <a:noFill/>
        </p:spPr>
        <p:txBody>
          <a:bodyPr wrap="square" rtlCol="0">
            <a:spAutoFit/>
          </a:bodyPr>
          <a:lstStyle/>
          <a:p>
            <a:r>
              <a:rPr lang="tr-TR" sz="2400" dirty="0"/>
              <a:t>İzmir Tarih ve Sanat Müzesi, </a:t>
            </a:r>
            <a:r>
              <a:rPr lang="tr-TR" sz="2400" dirty="0" err="1"/>
              <a:t>Kültürpark</a:t>
            </a:r>
            <a:r>
              <a:rPr lang="tr-TR" sz="2400" dirty="0"/>
              <a:t> içerisinde 2004 yılında hizmete girmiş müzedir. Taş Eserler Bölümü, Seramik Eserler Bölümü ve Kıymetli Eserler Bölümü olmak üzere üç ayrı bölümde ziyaretçilerine İzmir ve çevresinde yapılan kazılarda ortaya çıkarılan eserleri sunmaktadır. Her yıl yüz binden fazla ziyaretçi tarafından gezilmektedir.</a:t>
            </a:r>
          </a:p>
        </p:txBody>
      </p:sp>
    </p:spTree>
    <p:extLst>
      <p:ext uri="{BB962C8B-B14F-4D97-AF65-F5344CB8AC3E}">
        <p14:creationId xmlns:p14="http://schemas.microsoft.com/office/powerpoint/2010/main" val="372856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F848CB-6CD3-4349-B4E4-0086A3803789}"/>
              </a:ext>
            </a:extLst>
          </p:cNvPr>
          <p:cNvSpPr>
            <a:spLocks noGrp="1"/>
          </p:cNvSpPr>
          <p:nvPr>
            <p:ph type="title"/>
          </p:nvPr>
        </p:nvSpPr>
        <p:spPr/>
        <p:txBody>
          <a:bodyPr/>
          <a:lstStyle/>
          <a:p>
            <a:pPr algn="ctr"/>
            <a:r>
              <a:rPr lang="tr-TR" dirty="0"/>
              <a:t>Cumhuriyet müzesi</a:t>
            </a:r>
          </a:p>
        </p:txBody>
      </p:sp>
      <p:pic>
        <p:nvPicPr>
          <p:cNvPr id="6" name="İçerik Yer Tutucusu 5">
            <a:extLst>
              <a:ext uri="{FF2B5EF4-FFF2-40B4-BE49-F238E27FC236}">
                <a16:creationId xmlns:a16="http://schemas.microsoft.com/office/drawing/2014/main" id="{2C01C6F6-7A6A-4A8D-A122-A27633DB5A26}"/>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51678" y="1568547"/>
            <a:ext cx="4844322" cy="2271932"/>
          </a:xfrm>
        </p:spPr>
      </p:pic>
      <p:pic>
        <p:nvPicPr>
          <p:cNvPr id="8" name="İçerik Yer Tutucusu 7">
            <a:extLst>
              <a:ext uri="{FF2B5EF4-FFF2-40B4-BE49-F238E27FC236}">
                <a16:creationId xmlns:a16="http://schemas.microsoft.com/office/drawing/2014/main" id="{F8B6DBEE-2BBB-4D2A-A6C0-7F2E131047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251678" y="3979481"/>
            <a:ext cx="4800600" cy="2009117"/>
          </a:xfrm>
        </p:spPr>
      </p:pic>
      <p:pic>
        <p:nvPicPr>
          <p:cNvPr id="9" name="Resim 8">
            <a:extLst>
              <a:ext uri="{FF2B5EF4-FFF2-40B4-BE49-F238E27FC236}">
                <a16:creationId xmlns:a16="http://schemas.microsoft.com/office/drawing/2014/main" id="{85E146F5-C9DD-4D0C-9E1A-FAF7FC4E19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7" name="Metin kutusu 6">
            <a:extLst>
              <a:ext uri="{FF2B5EF4-FFF2-40B4-BE49-F238E27FC236}">
                <a16:creationId xmlns:a16="http://schemas.microsoft.com/office/drawing/2014/main" id="{1AB41848-471C-4222-93A7-2CECD7B358E0}"/>
              </a:ext>
            </a:extLst>
          </p:cNvPr>
          <p:cNvSpPr txBox="1"/>
          <p:nvPr/>
        </p:nvSpPr>
        <p:spPr>
          <a:xfrm>
            <a:off x="6793523" y="1055077"/>
            <a:ext cx="3938954" cy="5262979"/>
          </a:xfrm>
          <a:prstGeom prst="rect">
            <a:avLst/>
          </a:prstGeom>
          <a:noFill/>
        </p:spPr>
        <p:txBody>
          <a:bodyPr wrap="square">
            <a:spAutoFit/>
          </a:bodyPr>
          <a:lstStyle/>
          <a:p>
            <a:r>
              <a:rPr lang="tr-TR" dirty="0"/>
              <a:t> </a:t>
            </a:r>
            <a:r>
              <a:rPr lang="tr-TR" sz="2400" dirty="0"/>
              <a:t>Konak ilçe sınırında bulunan Cumhuriyet Eğitim Müzesi, geçmişi 1820’li yıllarına dayanan tarihi bir müzedir.</a:t>
            </a:r>
          </a:p>
          <a:p>
            <a:endParaRPr lang="tr-TR" sz="2400" dirty="0"/>
          </a:p>
          <a:p>
            <a:r>
              <a:rPr lang="tr-TR" sz="2400" dirty="0"/>
              <a:t>Müze de 1920-70 yılları arası döneme ait çok sayıda ders kitabı, ansiklopedi, her dilden klasik roman, Atatürk’e ait çok sayıda fotoğraf, Cumhuriyet tarihine ait binlerce eğitim filmi, slayt, Türk eğitim tarihine ait araç- gereç, karneler ve diplomaları sergilenmektedir. </a:t>
            </a:r>
          </a:p>
        </p:txBody>
      </p:sp>
    </p:spTree>
    <p:extLst>
      <p:ext uri="{BB962C8B-B14F-4D97-AF65-F5344CB8AC3E}">
        <p14:creationId xmlns:p14="http://schemas.microsoft.com/office/powerpoint/2010/main" val="405574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0AF6E-5CEB-427D-BC87-BD1345675D62}"/>
              </a:ext>
            </a:extLst>
          </p:cNvPr>
          <p:cNvSpPr>
            <a:spLocks noGrp="1"/>
          </p:cNvSpPr>
          <p:nvPr>
            <p:ph type="title"/>
          </p:nvPr>
        </p:nvSpPr>
        <p:spPr>
          <a:xfrm>
            <a:off x="1251678" y="647065"/>
            <a:ext cx="10178322" cy="1227451"/>
          </a:xfrm>
        </p:spPr>
        <p:txBody>
          <a:bodyPr/>
          <a:lstStyle/>
          <a:p>
            <a:pPr algn="ctr"/>
            <a:r>
              <a:rPr lang="tr-TR" dirty="0"/>
              <a:t>İzmir mutfağı</a:t>
            </a:r>
          </a:p>
        </p:txBody>
      </p:sp>
      <p:pic>
        <p:nvPicPr>
          <p:cNvPr id="6" name="İçerik Yer Tutucusu 5">
            <a:extLst>
              <a:ext uri="{FF2B5EF4-FFF2-40B4-BE49-F238E27FC236}">
                <a16:creationId xmlns:a16="http://schemas.microsoft.com/office/drawing/2014/main" id="{39530ACD-CC79-4ADB-AC4C-85673AE82318}"/>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57300" y="2503860"/>
            <a:ext cx="2498774" cy="1657198"/>
          </a:xfrm>
        </p:spPr>
      </p:pic>
      <p:pic>
        <p:nvPicPr>
          <p:cNvPr id="8" name="İçerik Yer Tutucusu 7">
            <a:extLst>
              <a:ext uri="{FF2B5EF4-FFF2-40B4-BE49-F238E27FC236}">
                <a16:creationId xmlns:a16="http://schemas.microsoft.com/office/drawing/2014/main" id="{04A1CF77-8BE0-4CFC-BEAD-CC25B1855D0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flipH="1">
            <a:off x="3756072" y="4161058"/>
            <a:ext cx="2339927" cy="1744442"/>
          </a:xfrm>
        </p:spPr>
      </p:pic>
      <p:pic>
        <p:nvPicPr>
          <p:cNvPr id="10" name="Resim 9">
            <a:extLst>
              <a:ext uri="{FF2B5EF4-FFF2-40B4-BE49-F238E27FC236}">
                <a16:creationId xmlns:a16="http://schemas.microsoft.com/office/drawing/2014/main" id="{5145FA07-F105-44E9-BFC6-505E13370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7300" y="4161059"/>
            <a:ext cx="2498772" cy="1744442"/>
          </a:xfrm>
          <a:prstGeom prst="rect">
            <a:avLst/>
          </a:prstGeom>
        </p:spPr>
      </p:pic>
      <p:pic>
        <p:nvPicPr>
          <p:cNvPr id="12" name="Resim 11">
            <a:extLst>
              <a:ext uri="{FF2B5EF4-FFF2-40B4-BE49-F238E27FC236}">
                <a16:creationId xmlns:a16="http://schemas.microsoft.com/office/drawing/2014/main" id="{01D98D60-BB0C-4A35-A57E-2874704A8F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6072" y="2503860"/>
            <a:ext cx="2339928" cy="1657198"/>
          </a:xfrm>
          <a:prstGeom prst="rect">
            <a:avLst/>
          </a:prstGeom>
        </p:spPr>
      </p:pic>
      <p:pic>
        <p:nvPicPr>
          <p:cNvPr id="13" name="Resim 12">
            <a:extLst>
              <a:ext uri="{FF2B5EF4-FFF2-40B4-BE49-F238E27FC236}">
                <a16:creationId xmlns:a16="http://schemas.microsoft.com/office/drawing/2014/main" id="{F299CE0E-812F-4D91-A0F4-A1B549F043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14" name="Metin kutusu 13">
            <a:extLst>
              <a:ext uri="{FF2B5EF4-FFF2-40B4-BE49-F238E27FC236}">
                <a16:creationId xmlns:a16="http://schemas.microsoft.com/office/drawing/2014/main" id="{6B4DDEB8-DA8C-42D0-A53B-D25B568797F5}"/>
              </a:ext>
            </a:extLst>
          </p:cNvPr>
          <p:cNvSpPr txBox="1"/>
          <p:nvPr/>
        </p:nvSpPr>
        <p:spPr>
          <a:xfrm>
            <a:off x="6096000" y="2391508"/>
            <a:ext cx="5684249" cy="3477875"/>
          </a:xfrm>
          <a:prstGeom prst="rect">
            <a:avLst/>
          </a:prstGeom>
          <a:noFill/>
        </p:spPr>
        <p:txBody>
          <a:bodyPr wrap="square" rtlCol="0">
            <a:spAutoFit/>
          </a:bodyPr>
          <a:lstStyle/>
          <a:p>
            <a:r>
              <a:rPr lang="tr-TR" sz="2000" dirty="0"/>
              <a:t>İzmir mutfağında ilk bakışta zeytinyağı ile lezzetlenen sebze, ot ve balık yemekleri ile Akdeniz mutfak özellikleri dikkati çeker. Sabah kahvaltılarının vazgeçilmezi arasında  İzmir gevreği ve </a:t>
            </a:r>
            <a:r>
              <a:rPr lang="tr-TR" sz="2000" dirty="0" err="1"/>
              <a:t>boyoz</a:t>
            </a:r>
            <a:r>
              <a:rPr lang="tr-TR" sz="2000" dirty="0"/>
              <a:t> yer alır.. </a:t>
            </a:r>
            <a:r>
              <a:rPr lang="tr-TR" sz="2000" dirty="0" err="1"/>
              <a:t>Kumru,söğüş,çöpşiş,ve</a:t>
            </a:r>
            <a:r>
              <a:rPr lang="tr-TR" sz="2000" dirty="0"/>
              <a:t> yazın içinizi serinleten şerbet çeşitliliğine </a:t>
            </a:r>
            <a:r>
              <a:rPr lang="tr-TR" sz="2000" dirty="0" err="1"/>
              <a:t>Kemeraltı</a:t>
            </a:r>
            <a:r>
              <a:rPr lang="tr-TR" sz="2000" dirty="0"/>
              <a:t> çarşısı başta olmak üzere İzmir’in hemen her yerinde rastlayabilirsiniz. İzmir mutfağının ana yemekleri olan domates soslu İzmir köfte, çeşitli garnitür ve soslarla ikram edilen Bergama, Ödemiş ve Tire köfteleri, Selçuklu ve Osmanlı dönemlerinden beri yapılagelmektedir.</a:t>
            </a:r>
          </a:p>
        </p:txBody>
      </p:sp>
    </p:spTree>
    <p:extLst>
      <p:ext uri="{BB962C8B-B14F-4D97-AF65-F5344CB8AC3E}">
        <p14:creationId xmlns:p14="http://schemas.microsoft.com/office/powerpoint/2010/main" val="13404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6D3F2A-E936-4F39-BF5F-F7CAE82931FC}"/>
              </a:ext>
            </a:extLst>
          </p:cNvPr>
          <p:cNvSpPr>
            <a:spLocks noGrp="1"/>
          </p:cNvSpPr>
          <p:nvPr>
            <p:ph type="title"/>
          </p:nvPr>
        </p:nvSpPr>
        <p:spPr>
          <a:xfrm>
            <a:off x="1080458" y="38391"/>
            <a:ext cx="8722316" cy="952500"/>
          </a:xfrm>
        </p:spPr>
        <p:txBody>
          <a:bodyPr>
            <a:normAutofit fontScale="90000"/>
          </a:bodyPr>
          <a:lstStyle/>
          <a:p>
            <a:pPr algn="ctr"/>
            <a:r>
              <a:rPr lang="tr-TR" dirty="0"/>
              <a:t>Mutlaka görülmesi gereken 10 köy</a:t>
            </a:r>
          </a:p>
        </p:txBody>
      </p:sp>
      <p:pic>
        <p:nvPicPr>
          <p:cNvPr id="6" name="İçerik Yer Tutucusu 5">
            <a:extLst>
              <a:ext uri="{FF2B5EF4-FFF2-40B4-BE49-F238E27FC236}">
                <a16:creationId xmlns:a16="http://schemas.microsoft.com/office/drawing/2014/main" id="{14F1C8DB-82E7-4DEE-99FA-805CAF490D0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57300" y="952500"/>
            <a:ext cx="3474356" cy="1481211"/>
          </a:xfrm>
        </p:spPr>
      </p:pic>
      <p:pic>
        <p:nvPicPr>
          <p:cNvPr id="9" name="İçerik Yer Tutucusu 8">
            <a:extLst>
              <a:ext uri="{FF2B5EF4-FFF2-40B4-BE49-F238E27FC236}">
                <a16:creationId xmlns:a16="http://schemas.microsoft.com/office/drawing/2014/main" id="{982FDB92-94C4-4D4A-9D3C-719B53D19B7C}"/>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251677" y="2766304"/>
            <a:ext cx="3479979" cy="1481211"/>
          </a:xfrm>
        </p:spPr>
      </p:pic>
      <p:sp>
        <p:nvSpPr>
          <p:cNvPr id="7" name="Metin kutusu 6">
            <a:extLst>
              <a:ext uri="{FF2B5EF4-FFF2-40B4-BE49-F238E27FC236}">
                <a16:creationId xmlns:a16="http://schemas.microsoft.com/office/drawing/2014/main" id="{188818E5-3C70-4A04-B61C-642B8F8AFC8C}"/>
              </a:ext>
            </a:extLst>
          </p:cNvPr>
          <p:cNvSpPr txBox="1"/>
          <p:nvPr/>
        </p:nvSpPr>
        <p:spPr>
          <a:xfrm>
            <a:off x="1257300" y="2433710"/>
            <a:ext cx="3061482" cy="646331"/>
          </a:xfrm>
          <a:prstGeom prst="rect">
            <a:avLst/>
          </a:prstGeom>
          <a:noFill/>
        </p:spPr>
        <p:txBody>
          <a:bodyPr wrap="square" rtlCol="0">
            <a:spAutoFit/>
          </a:bodyPr>
          <a:lstStyle/>
          <a:p>
            <a:pPr algn="ctr"/>
            <a:r>
              <a:rPr lang="tr-TR" b="1" i="0" dirty="0">
                <a:solidFill>
                  <a:srgbClr val="111111"/>
                </a:solidFill>
                <a:effectLst/>
                <a:latin typeface="Roboto" panose="020B0604020202020204" pitchFamily="2" charset="0"/>
              </a:rPr>
              <a:t>Barbaros Köyü, Urla</a:t>
            </a:r>
            <a:endParaRPr lang="tr-TR" b="0" i="0" dirty="0">
              <a:solidFill>
                <a:srgbClr val="111111"/>
              </a:solidFill>
              <a:effectLst/>
              <a:latin typeface="Roboto" panose="020B0604020202020204" pitchFamily="2" charset="0"/>
            </a:endParaRPr>
          </a:p>
          <a:p>
            <a:pPr algn="ctr"/>
            <a:endParaRPr lang="tr-TR" dirty="0"/>
          </a:p>
        </p:txBody>
      </p:sp>
      <p:sp>
        <p:nvSpPr>
          <p:cNvPr id="10" name="Metin kutusu 9">
            <a:extLst>
              <a:ext uri="{FF2B5EF4-FFF2-40B4-BE49-F238E27FC236}">
                <a16:creationId xmlns:a16="http://schemas.microsoft.com/office/drawing/2014/main" id="{9B6D3586-14C6-4106-9F5B-D76948578EC7}"/>
              </a:ext>
            </a:extLst>
          </p:cNvPr>
          <p:cNvSpPr txBox="1"/>
          <p:nvPr/>
        </p:nvSpPr>
        <p:spPr>
          <a:xfrm>
            <a:off x="1397977" y="4247514"/>
            <a:ext cx="3055860" cy="646331"/>
          </a:xfrm>
          <a:prstGeom prst="rect">
            <a:avLst/>
          </a:prstGeom>
          <a:noFill/>
        </p:spPr>
        <p:txBody>
          <a:bodyPr wrap="square" rtlCol="0">
            <a:spAutoFit/>
          </a:bodyPr>
          <a:lstStyle/>
          <a:p>
            <a:r>
              <a:rPr lang="tr-TR" b="1" i="0" dirty="0" err="1">
                <a:solidFill>
                  <a:srgbClr val="111111"/>
                </a:solidFill>
                <a:effectLst/>
                <a:latin typeface="Roboto" panose="020B0604020202020204" pitchFamily="2" charset="0"/>
              </a:rPr>
              <a:t>Germiyan</a:t>
            </a:r>
            <a:r>
              <a:rPr lang="tr-TR" b="1" i="0" dirty="0">
                <a:solidFill>
                  <a:srgbClr val="111111"/>
                </a:solidFill>
                <a:effectLst/>
                <a:latin typeface="Roboto" panose="020B0604020202020204" pitchFamily="2" charset="0"/>
              </a:rPr>
              <a:t> Köyü, Çeşme</a:t>
            </a:r>
            <a:endParaRPr lang="tr-TR" b="0" i="0" dirty="0">
              <a:solidFill>
                <a:srgbClr val="111111"/>
              </a:solidFill>
              <a:effectLst/>
              <a:latin typeface="Roboto" panose="020B0604020202020204" pitchFamily="2" charset="0"/>
            </a:endParaRPr>
          </a:p>
          <a:p>
            <a:pPr algn="ctr"/>
            <a:endParaRPr lang="tr-TR" dirty="0"/>
          </a:p>
        </p:txBody>
      </p:sp>
      <p:pic>
        <p:nvPicPr>
          <p:cNvPr id="12" name="Resim 11">
            <a:extLst>
              <a:ext uri="{FF2B5EF4-FFF2-40B4-BE49-F238E27FC236}">
                <a16:creationId xmlns:a16="http://schemas.microsoft.com/office/drawing/2014/main" id="{DEB24A5A-63D0-4939-9861-12CA97EAE5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3500" y="4615497"/>
            <a:ext cx="3398156" cy="1287346"/>
          </a:xfrm>
          <a:prstGeom prst="rect">
            <a:avLst/>
          </a:prstGeom>
        </p:spPr>
      </p:pic>
      <p:sp>
        <p:nvSpPr>
          <p:cNvPr id="13" name="Metin kutusu 12">
            <a:extLst>
              <a:ext uri="{FF2B5EF4-FFF2-40B4-BE49-F238E27FC236}">
                <a16:creationId xmlns:a16="http://schemas.microsoft.com/office/drawing/2014/main" id="{FEDD509F-7F0F-48CF-814C-81BBA5022BD3}"/>
              </a:ext>
            </a:extLst>
          </p:cNvPr>
          <p:cNvSpPr txBox="1"/>
          <p:nvPr/>
        </p:nvSpPr>
        <p:spPr>
          <a:xfrm>
            <a:off x="1474177" y="5902843"/>
            <a:ext cx="2979660" cy="646331"/>
          </a:xfrm>
          <a:prstGeom prst="rect">
            <a:avLst/>
          </a:prstGeom>
          <a:noFill/>
        </p:spPr>
        <p:txBody>
          <a:bodyPr wrap="square" rtlCol="0">
            <a:spAutoFit/>
          </a:bodyPr>
          <a:lstStyle/>
          <a:p>
            <a:r>
              <a:rPr lang="tr-TR" b="1" i="0" dirty="0">
                <a:solidFill>
                  <a:srgbClr val="111111"/>
                </a:solidFill>
                <a:effectLst/>
                <a:latin typeface="Roboto" panose="020B0604020202020204" pitchFamily="2" charset="0"/>
              </a:rPr>
              <a:t>Bademler Köyü, Urla</a:t>
            </a:r>
            <a:endParaRPr lang="tr-TR" b="0" i="0" dirty="0">
              <a:solidFill>
                <a:srgbClr val="111111"/>
              </a:solidFill>
              <a:effectLst/>
              <a:latin typeface="Roboto" panose="020B0604020202020204" pitchFamily="2" charset="0"/>
            </a:endParaRPr>
          </a:p>
          <a:p>
            <a:pPr algn="ctr"/>
            <a:endParaRPr lang="tr-TR" dirty="0"/>
          </a:p>
        </p:txBody>
      </p:sp>
      <p:pic>
        <p:nvPicPr>
          <p:cNvPr id="15" name="Resim 14">
            <a:extLst>
              <a:ext uri="{FF2B5EF4-FFF2-40B4-BE49-F238E27FC236}">
                <a16:creationId xmlns:a16="http://schemas.microsoft.com/office/drawing/2014/main" id="{86CAFFF5-9EAC-4EE3-B636-D71D12098C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0" y="975652"/>
            <a:ext cx="5129905" cy="2620695"/>
          </a:xfrm>
          <a:prstGeom prst="rect">
            <a:avLst/>
          </a:prstGeom>
        </p:spPr>
      </p:pic>
      <p:sp>
        <p:nvSpPr>
          <p:cNvPr id="16" name="Metin kutusu 15">
            <a:extLst>
              <a:ext uri="{FF2B5EF4-FFF2-40B4-BE49-F238E27FC236}">
                <a16:creationId xmlns:a16="http://schemas.microsoft.com/office/drawing/2014/main" id="{5083670F-1EB8-4810-B0C5-A64DFABECB11}"/>
              </a:ext>
            </a:extLst>
          </p:cNvPr>
          <p:cNvSpPr txBox="1"/>
          <p:nvPr/>
        </p:nvSpPr>
        <p:spPr>
          <a:xfrm>
            <a:off x="6096000" y="3699803"/>
            <a:ext cx="5129905" cy="461665"/>
          </a:xfrm>
          <a:prstGeom prst="rect">
            <a:avLst/>
          </a:prstGeom>
          <a:noFill/>
        </p:spPr>
        <p:txBody>
          <a:bodyPr wrap="square" rtlCol="0">
            <a:spAutoFit/>
          </a:bodyPr>
          <a:lstStyle/>
          <a:p>
            <a:pPr algn="ctr"/>
            <a:r>
              <a:rPr lang="tr-TR" sz="2400" b="1" i="0" dirty="0" err="1">
                <a:solidFill>
                  <a:srgbClr val="111111"/>
                </a:solidFill>
                <a:effectLst/>
                <a:latin typeface="Roboto" panose="020B0604020202020204" pitchFamily="2" charset="0"/>
              </a:rPr>
              <a:t>Kösedere</a:t>
            </a:r>
            <a:r>
              <a:rPr lang="tr-TR" sz="2400" b="1" i="0" dirty="0">
                <a:solidFill>
                  <a:srgbClr val="111111"/>
                </a:solidFill>
                <a:effectLst/>
                <a:latin typeface="Roboto" panose="020B0604020202020204" pitchFamily="2" charset="0"/>
              </a:rPr>
              <a:t> Köyü, Karaburun</a:t>
            </a:r>
            <a:endParaRPr lang="tr-TR" sz="2400" b="0" i="0" dirty="0">
              <a:solidFill>
                <a:srgbClr val="111111"/>
              </a:solidFill>
              <a:effectLst/>
              <a:latin typeface="Roboto" panose="020B0604020202020204" pitchFamily="2" charset="0"/>
            </a:endParaRPr>
          </a:p>
        </p:txBody>
      </p:sp>
      <p:pic>
        <p:nvPicPr>
          <p:cNvPr id="18" name="Resim 17">
            <a:extLst>
              <a:ext uri="{FF2B5EF4-FFF2-40B4-BE49-F238E27FC236}">
                <a16:creationId xmlns:a16="http://schemas.microsoft.com/office/drawing/2014/main" id="{427DBD2F-8A9A-4F2C-AA39-75AB91B4994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96000" y="4161468"/>
            <a:ext cx="5129905" cy="2201232"/>
          </a:xfrm>
          <a:prstGeom prst="rect">
            <a:avLst/>
          </a:prstGeom>
        </p:spPr>
      </p:pic>
      <p:sp>
        <p:nvSpPr>
          <p:cNvPr id="19" name="Metin kutusu 18">
            <a:extLst>
              <a:ext uri="{FF2B5EF4-FFF2-40B4-BE49-F238E27FC236}">
                <a16:creationId xmlns:a16="http://schemas.microsoft.com/office/drawing/2014/main" id="{5B021E64-8D08-47D8-AEFB-795B27EF9520}"/>
              </a:ext>
            </a:extLst>
          </p:cNvPr>
          <p:cNvSpPr txBox="1"/>
          <p:nvPr/>
        </p:nvSpPr>
        <p:spPr>
          <a:xfrm>
            <a:off x="6096000" y="6369734"/>
            <a:ext cx="5334000" cy="830997"/>
          </a:xfrm>
          <a:prstGeom prst="rect">
            <a:avLst/>
          </a:prstGeom>
          <a:noFill/>
        </p:spPr>
        <p:txBody>
          <a:bodyPr wrap="square" rtlCol="0">
            <a:spAutoFit/>
          </a:bodyPr>
          <a:lstStyle/>
          <a:p>
            <a:pPr algn="ctr"/>
            <a:r>
              <a:rPr lang="tr-TR" sz="2400" b="1" i="0" dirty="0">
                <a:solidFill>
                  <a:srgbClr val="111111"/>
                </a:solidFill>
                <a:effectLst/>
                <a:latin typeface="Roboto" panose="020B0604020202020204" pitchFamily="2" charset="0"/>
              </a:rPr>
              <a:t>Özbek Köyü, Urla</a:t>
            </a:r>
            <a:endParaRPr lang="tr-TR" sz="2400" b="0" i="0" dirty="0">
              <a:solidFill>
                <a:srgbClr val="111111"/>
              </a:solidFill>
              <a:effectLst/>
              <a:latin typeface="Roboto" panose="020B0604020202020204" pitchFamily="2" charset="0"/>
            </a:endParaRPr>
          </a:p>
          <a:p>
            <a:pPr algn="ctr"/>
            <a:endParaRPr lang="tr-TR" sz="2400" dirty="0"/>
          </a:p>
        </p:txBody>
      </p:sp>
      <p:pic>
        <p:nvPicPr>
          <p:cNvPr id="3" name="Resim 2">
            <a:extLst>
              <a:ext uri="{FF2B5EF4-FFF2-40B4-BE49-F238E27FC236}">
                <a16:creationId xmlns:a16="http://schemas.microsoft.com/office/drawing/2014/main" id="{8D97BE74-0CDB-4D28-AFA6-0EC429A72B6C}"/>
              </a:ext>
            </a:extLst>
          </p:cNvPr>
          <p:cNvPicPr>
            <a:picLocks noChangeAspect="1"/>
          </p:cNvPicPr>
          <p:nvPr/>
        </p:nvPicPr>
        <p:blipFill>
          <a:blip r:embed="rId7"/>
          <a:stretch>
            <a:fillRect/>
          </a:stretch>
        </p:blipFill>
        <p:spPr>
          <a:xfrm>
            <a:off x="10199077" y="12585"/>
            <a:ext cx="1701965" cy="939915"/>
          </a:xfrm>
          <a:prstGeom prst="rect">
            <a:avLst/>
          </a:prstGeom>
        </p:spPr>
      </p:pic>
    </p:spTree>
    <p:extLst>
      <p:ext uri="{BB962C8B-B14F-4D97-AF65-F5344CB8AC3E}">
        <p14:creationId xmlns:p14="http://schemas.microsoft.com/office/powerpoint/2010/main" val="214820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A3C12EB-AA27-412E-98D4-A975C36ED9C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43019" y="0"/>
            <a:ext cx="4805560" cy="6858000"/>
          </a:xfrm>
        </p:spPr>
      </p:pic>
      <p:pic>
        <p:nvPicPr>
          <p:cNvPr id="6" name="Resim 5">
            <a:extLst>
              <a:ext uri="{FF2B5EF4-FFF2-40B4-BE49-F238E27FC236}">
                <a16:creationId xmlns:a16="http://schemas.microsoft.com/office/drawing/2014/main" id="{E6BA6D5B-5FC5-4BEF-B544-C30D62B56D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7300" y="0"/>
            <a:ext cx="1855334" cy="1855334"/>
          </a:xfrm>
          <a:prstGeom prst="rect">
            <a:avLst/>
          </a:prstGeom>
        </p:spPr>
      </p:pic>
      <p:pic>
        <p:nvPicPr>
          <p:cNvPr id="9" name="Resim 8">
            <a:extLst>
              <a:ext uri="{FF2B5EF4-FFF2-40B4-BE49-F238E27FC236}">
                <a16:creationId xmlns:a16="http://schemas.microsoft.com/office/drawing/2014/main" id="{FE8F6D61-24F8-4E21-A8CE-85DB319C90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6485" y="125376"/>
            <a:ext cx="2342830" cy="1604582"/>
          </a:xfrm>
          <a:prstGeom prst="rect">
            <a:avLst/>
          </a:prstGeom>
        </p:spPr>
      </p:pic>
    </p:spTree>
    <p:extLst>
      <p:ext uri="{BB962C8B-B14F-4D97-AF65-F5344CB8AC3E}">
        <p14:creationId xmlns:p14="http://schemas.microsoft.com/office/powerpoint/2010/main" val="342917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F60B24-7D9E-4615-A39B-EB2A4F743BE2}"/>
              </a:ext>
            </a:extLst>
          </p:cNvPr>
          <p:cNvSpPr>
            <a:spLocks noGrp="1"/>
          </p:cNvSpPr>
          <p:nvPr>
            <p:ph type="title"/>
          </p:nvPr>
        </p:nvSpPr>
        <p:spPr>
          <a:xfrm>
            <a:off x="604912" y="124458"/>
            <a:ext cx="9973994" cy="1492132"/>
          </a:xfrm>
        </p:spPr>
        <p:txBody>
          <a:bodyPr/>
          <a:lstStyle/>
          <a:p>
            <a:pPr algn="ctr"/>
            <a:r>
              <a:rPr lang="tr-TR" dirty="0"/>
              <a:t>Mutlaka görülmesi gereken 10 köy</a:t>
            </a:r>
          </a:p>
        </p:txBody>
      </p:sp>
      <p:pic>
        <p:nvPicPr>
          <p:cNvPr id="6" name="İçerik Yer Tutucusu 5">
            <a:extLst>
              <a:ext uri="{FF2B5EF4-FFF2-40B4-BE49-F238E27FC236}">
                <a16:creationId xmlns:a16="http://schemas.microsoft.com/office/drawing/2014/main" id="{EE6CBFB7-70C6-4F4D-B89D-3E0D365121CA}"/>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57300" y="1270634"/>
            <a:ext cx="3387271" cy="1412363"/>
          </a:xfrm>
        </p:spPr>
      </p:pic>
      <p:pic>
        <p:nvPicPr>
          <p:cNvPr id="9" name="İçerik Yer Tutucusu 8">
            <a:extLst>
              <a:ext uri="{FF2B5EF4-FFF2-40B4-BE49-F238E27FC236}">
                <a16:creationId xmlns:a16="http://schemas.microsoft.com/office/drawing/2014/main" id="{735F317B-3FAF-4F89-B75B-F778F13B09D2}"/>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257300" y="3090509"/>
            <a:ext cx="3387271" cy="1412362"/>
          </a:xfrm>
        </p:spPr>
      </p:pic>
      <p:sp>
        <p:nvSpPr>
          <p:cNvPr id="7" name="Metin kutusu 6">
            <a:extLst>
              <a:ext uri="{FF2B5EF4-FFF2-40B4-BE49-F238E27FC236}">
                <a16:creationId xmlns:a16="http://schemas.microsoft.com/office/drawing/2014/main" id="{ACADAA70-81BA-43E8-848D-82E2BB528DB4}"/>
              </a:ext>
            </a:extLst>
          </p:cNvPr>
          <p:cNvSpPr txBox="1"/>
          <p:nvPr/>
        </p:nvSpPr>
        <p:spPr>
          <a:xfrm>
            <a:off x="1257300" y="2708617"/>
            <a:ext cx="3132011" cy="400110"/>
          </a:xfrm>
          <a:prstGeom prst="rect">
            <a:avLst/>
          </a:prstGeom>
          <a:noFill/>
        </p:spPr>
        <p:txBody>
          <a:bodyPr wrap="square" rtlCol="0">
            <a:spAutoFit/>
          </a:bodyPr>
          <a:lstStyle/>
          <a:p>
            <a:pPr algn="ctr"/>
            <a:r>
              <a:rPr lang="tr-TR" sz="2000" b="1" i="0" dirty="0" err="1">
                <a:solidFill>
                  <a:srgbClr val="111111"/>
                </a:solidFill>
                <a:effectLst/>
                <a:latin typeface="Roboto" panose="020B0604020202020204" pitchFamily="2" charset="0"/>
              </a:rPr>
              <a:t>Saip</a:t>
            </a:r>
            <a:r>
              <a:rPr lang="tr-TR" sz="2000" b="1" i="0" dirty="0">
                <a:solidFill>
                  <a:srgbClr val="111111"/>
                </a:solidFill>
                <a:effectLst/>
                <a:latin typeface="Roboto" panose="020B0604020202020204" pitchFamily="2" charset="0"/>
              </a:rPr>
              <a:t> Köyü, Karaburun</a:t>
            </a:r>
            <a:endParaRPr lang="tr-TR" sz="2000" b="0" i="0" dirty="0">
              <a:solidFill>
                <a:srgbClr val="111111"/>
              </a:solidFill>
              <a:effectLst/>
              <a:latin typeface="Roboto" panose="020B0604020202020204" pitchFamily="2" charset="0"/>
            </a:endParaRPr>
          </a:p>
        </p:txBody>
      </p:sp>
      <p:sp>
        <p:nvSpPr>
          <p:cNvPr id="10" name="Metin kutusu 9">
            <a:extLst>
              <a:ext uri="{FF2B5EF4-FFF2-40B4-BE49-F238E27FC236}">
                <a16:creationId xmlns:a16="http://schemas.microsoft.com/office/drawing/2014/main" id="{B9899F8C-B036-4656-8E4C-35ABE144F39C}"/>
              </a:ext>
            </a:extLst>
          </p:cNvPr>
          <p:cNvSpPr txBox="1"/>
          <p:nvPr/>
        </p:nvSpPr>
        <p:spPr>
          <a:xfrm>
            <a:off x="1257300" y="4415073"/>
            <a:ext cx="3132011" cy="400110"/>
          </a:xfrm>
          <a:prstGeom prst="rect">
            <a:avLst/>
          </a:prstGeom>
          <a:noFill/>
        </p:spPr>
        <p:txBody>
          <a:bodyPr wrap="square" rtlCol="0">
            <a:spAutoFit/>
          </a:bodyPr>
          <a:lstStyle/>
          <a:p>
            <a:pPr algn="ctr"/>
            <a:r>
              <a:rPr lang="tr-TR" sz="2000" b="1" i="0" dirty="0" err="1">
                <a:solidFill>
                  <a:srgbClr val="111111"/>
                </a:solidFill>
                <a:effectLst/>
                <a:latin typeface="Roboto" panose="020B0604020202020204" pitchFamily="2" charset="0"/>
              </a:rPr>
              <a:t>Ildır</a:t>
            </a:r>
            <a:r>
              <a:rPr lang="tr-TR" sz="2000" b="1" i="0" dirty="0">
                <a:solidFill>
                  <a:srgbClr val="111111"/>
                </a:solidFill>
                <a:effectLst/>
                <a:latin typeface="Roboto" panose="020B0604020202020204" pitchFamily="2" charset="0"/>
              </a:rPr>
              <a:t> Köyü, Çeşme</a:t>
            </a:r>
            <a:endParaRPr lang="tr-TR" sz="2000" b="0" i="0" dirty="0">
              <a:solidFill>
                <a:srgbClr val="111111"/>
              </a:solidFill>
              <a:effectLst/>
              <a:latin typeface="Roboto" panose="020B0604020202020204" pitchFamily="2" charset="0"/>
            </a:endParaRPr>
          </a:p>
        </p:txBody>
      </p:sp>
      <p:pic>
        <p:nvPicPr>
          <p:cNvPr id="12" name="Resim 11">
            <a:extLst>
              <a:ext uri="{FF2B5EF4-FFF2-40B4-BE49-F238E27FC236}">
                <a16:creationId xmlns:a16="http://schemas.microsoft.com/office/drawing/2014/main" id="{8D3D3161-5D0C-4CD7-B9CD-3042182D5B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6056" y="4815183"/>
            <a:ext cx="3500115" cy="1362512"/>
          </a:xfrm>
          <a:prstGeom prst="rect">
            <a:avLst/>
          </a:prstGeom>
        </p:spPr>
      </p:pic>
      <p:sp>
        <p:nvSpPr>
          <p:cNvPr id="13" name="Metin kutusu 12">
            <a:extLst>
              <a:ext uri="{FF2B5EF4-FFF2-40B4-BE49-F238E27FC236}">
                <a16:creationId xmlns:a16="http://schemas.microsoft.com/office/drawing/2014/main" id="{178BEC5A-45A1-4216-8393-79A617DD68BC}"/>
              </a:ext>
            </a:extLst>
          </p:cNvPr>
          <p:cNvSpPr txBox="1"/>
          <p:nvPr/>
        </p:nvSpPr>
        <p:spPr>
          <a:xfrm>
            <a:off x="1257300" y="6177695"/>
            <a:ext cx="3143255" cy="400110"/>
          </a:xfrm>
          <a:prstGeom prst="rect">
            <a:avLst/>
          </a:prstGeom>
          <a:noFill/>
        </p:spPr>
        <p:txBody>
          <a:bodyPr wrap="square" rtlCol="0">
            <a:spAutoFit/>
          </a:bodyPr>
          <a:lstStyle/>
          <a:p>
            <a:pPr algn="ctr"/>
            <a:r>
              <a:rPr lang="tr-TR" sz="2000" b="1" i="0">
                <a:solidFill>
                  <a:srgbClr val="111111"/>
                </a:solidFill>
                <a:effectLst/>
                <a:latin typeface="Roboto" panose="020B0604020202020204" pitchFamily="2" charset="0"/>
              </a:rPr>
              <a:t>Birgi Köyü, Ödemiş</a:t>
            </a:r>
            <a:endParaRPr lang="tr-TR" sz="2000" b="0" i="0">
              <a:solidFill>
                <a:srgbClr val="111111"/>
              </a:solidFill>
              <a:effectLst/>
              <a:latin typeface="Roboto" panose="020B0604020202020204" pitchFamily="2" charset="0"/>
            </a:endParaRPr>
          </a:p>
        </p:txBody>
      </p:sp>
      <p:pic>
        <p:nvPicPr>
          <p:cNvPr id="15" name="Resim 14">
            <a:extLst>
              <a:ext uri="{FF2B5EF4-FFF2-40B4-BE49-F238E27FC236}">
                <a16:creationId xmlns:a16="http://schemas.microsoft.com/office/drawing/2014/main" id="{7A3FE2AB-69FC-4A77-93F9-42A431D903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1988" y="1270634"/>
            <a:ext cx="4886828" cy="2158365"/>
          </a:xfrm>
          <a:prstGeom prst="rect">
            <a:avLst/>
          </a:prstGeom>
        </p:spPr>
      </p:pic>
      <p:sp>
        <p:nvSpPr>
          <p:cNvPr id="16" name="Metin kutusu 15">
            <a:extLst>
              <a:ext uri="{FF2B5EF4-FFF2-40B4-BE49-F238E27FC236}">
                <a16:creationId xmlns:a16="http://schemas.microsoft.com/office/drawing/2014/main" id="{72262CEC-A3DE-405A-B4BC-D33AF955078F}"/>
              </a:ext>
            </a:extLst>
          </p:cNvPr>
          <p:cNvSpPr txBox="1"/>
          <p:nvPr/>
        </p:nvSpPr>
        <p:spPr>
          <a:xfrm>
            <a:off x="6096000" y="3428999"/>
            <a:ext cx="5022816" cy="523220"/>
          </a:xfrm>
          <a:prstGeom prst="rect">
            <a:avLst/>
          </a:prstGeom>
          <a:noFill/>
        </p:spPr>
        <p:txBody>
          <a:bodyPr wrap="square" rtlCol="0">
            <a:spAutoFit/>
          </a:bodyPr>
          <a:lstStyle/>
          <a:p>
            <a:pPr algn="ctr"/>
            <a:r>
              <a:rPr lang="tr-TR" sz="2800" b="1" i="0">
                <a:solidFill>
                  <a:srgbClr val="111111"/>
                </a:solidFill>
                <a:effectLst/>
                <a:latin typeface="Roboto" panose="020B0604020202020204" pitchFamily="2" charset="0"/>
              </a:rPr>
              <a:t>Lübbey Köyü, Ödemiş</a:t>
            </a:r>
            <a:endParaRPr lang="tr-TR" sz="2800" b="0" i="0">
              <a:solidFill>
                <a:srgbClr val="111111"/>
              </a:solidFill>
              <a:effectLst/>
              <a:latin typeface="Roboto" panose="020B0604020202020204" pitchFamily="2" charset="0"/>
            </a:endParaRPr>
          </a:p>
        </p:txBody>
      </p:sp>
      <p:pic>
        <p:nvPicPr>
          <p:cNvPr id="18" name="Resim 17">
            <a:extLst>
              <a:ext uri="{FF2B5EF4-FFF2-40B4-BE49-F238E27FC236}">
                <a16:creationId xmlns:a16="http://schemas.microsoft.com/office/drawing/2014/main" id="{B6F4CA25-0D5E-435A-B5AC-44610A441F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0" y="3952219"/>
            <a:ext cx="5064022" cy="1953281"/>
          </a:xfrm>
          <a:prstGeom prst="rect">
            <a:avLst/>
          </a:prstGeom>
        </p:spPr>
      </p:pic>
      <p:sp>
        <p:nvSpPr>
          <p:cNvPr id="20" name="Metin kutusu 19">
            <a:extLst>
              <a:ext uri="{FF2B5EF4-FFF2-40B4-BE49-F238E27FC236}">
                <a16:creationId xmlns:a16="http://schemas.microsoft.com/office/drawing/2014/main" id="{7C704AEF-8FD3-42F0-9402-41EA035B8A37}"/>
              </a:ext>
            </a:extLst>
          </p:cNvPr>
          <p:cNvSpPr txBox="1"/>
          <p:nvPr/>
        </p:nvSpPr>
        <p:spPr>
          <a:xfrm>
            <a:off x="6096000" y="5905500"/>
            <a:ext cx="5022816" cy="954107"/>
          </a:xfrm>
          <a:prstGeom prst="rect">
            <a:avLst/>
          </a:prstGeom>
          <a:noFill/>
        </p:spPr>
        <p:txBody>
          <a:bodyPr wrap="square" rtlCol="0">
            <a:spAutoFit/>
          </a:bodyPr>
          <a:lstStyle/>
          <a:p>
            <a:pPr algn="ctr"/>
            <a:r>
              <a:rPr lang="tr-TR" sz="2800" b="1" i="0" dirty="0">
                <a:solidFill>
                  <a:srgbClr val="111111"/>
                </a:solidFill>
                <a:effectLst/>
                <a:latin typeface="Roboto" panose="020B0604020202020204" pitchFamily="2" charset="0"/>
              </a:rPr>
              <a:t>Şirince Köyü, Selçuk</a:t>
            </a:r>
            <a:endParaRPr lang="tr-TR" sz="2800" b="0" i="0" dirty="0">
              <a:solidFill>
                <a:srgbClr val="111111"/>
              </a:solidFill>
              <a:effectLst/>
              <a:latin typeface="Roboto" panose="020B0604020202020204" pitchFamily="2" charset="0"/>
            </a:endParaRPr>
          </a:p>
          <a:p>
            <a:pPr algn="ctr"/>
            <a:endParaRPr lang="tr-TR" sz="2800" dirty="0"/>
          </a:p>
        </p:txBody>
      </p:sp>
      <p:pic>
        <p:nvPicPr>
          <p:cNvPr id="3" name="Resim 2">
            <a:extLst>
              <a:ext uri="{FF2B5EF4-FFF2-40B4-BE49-F238E27FC236}">
                <a16:creationId xmlns:a16="http://schemas.microsoft.com/office/drawing/2014/main" id="{FDFED892-E544-4487-B2C6-1BEDF6B18D6C}"/>
              </a:ext>
            </a:extLst>
          </p:cNvPr>
          <p:cNvPicPr>
            <a:picLocks noChangeAspect="1"/>
          </p:cNvPicPr>
          <p:nvPr/>
        </p:nvPicPr>
        <p:blipFill>
          <a:blip r:embed="rId7"/>
          <a:stretch>
            <a:fillRect/>
          </a:stretch>
        </p:blipFill>
        <p:spPr>
          <a:xfrm>
            <a:off x="10329315" y="10913"/>
            <a:ext cx="1579001" cy="941587"/>
          </a:xfrm>
          <a:prstGeom prst="rect">
            <a:avLst/>
          </a:prstGeom>
        </p:spPr>
      </p:pic>
    </p:spTree>
    <p:extLst>
      <p:ext uri="{BB962C8B-B14F-4D97-AF65-F5344CB8AC3E}">
        <p14:creationId xmlns:p14="http://schemas.microsoft.com/office/powerpoint/2010/main" val="312506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24C34-8EEF-4383-9BFA-FBBF40094364}"/>
              </a:ext>
            </a:extLst>
          </p:cNvPr>
          <p:cNvSpPr>
            <a:spLocks noGrp="1"/>
          </p:cNvSpPr>
          <p:nvPr>
            <p:ph type="title"/>
          </p:nvPr>
        </p:nvSpPr>
        <p:spPr>
          <a:xfrm>
            <a:off x="1322035" y="381000"/>
            <a:ext cx="10178322" cy="1492132"/>
          </a:xfrm>
        </p:spPr>
        <p:txBody>
          <a:bodyPr/>
          <a:lstStyle/>
          <a:p>
            <a:pPr algn="ctr"/>
            <a:r>
              <a:rPr lang="tr-TR" dirty="0"/>
              <a:t>Turistik yerler</a:t>
            </a:r>
          </a:p>
        </p:txBody>
      </p:sp>
      <p:pic>
        <p:nvPicPr>
          <p:cNvPr id="7" name="İçerik Yer Tutucusu 6">
            <a:extLst>
              <a:ext uri="{FF2B5EF4-FFF2-40B4-BE49-F238E27FC236}">
                <a16:creationId xmlns:a16="http://schemas.microsoft.com/office/drawing/2014/main" id="{C8C85D77-F414-4F68-836B-BE6CBBA088D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57300" y="1055077"/>
            <a:ext cx="3329838" cy="2018714"/>
          </a:xfrm>
        </p:spPr>
      </p:pic>
      <p:sp>
        <p:nvSpPr>
          <p:cNvPr id="4" name="İçerik Yer Tutucusu 3">
            <a:extLst>
              <a:ext uri="{FF2B5EF4-FFF2-40B4-BE49-F238E27FC236}">
                <a16:creationId xmlns:a16="http://schemas.microsoft.com/office/drawing/2014/main" id="{8A909849-124D-45AA-8C67-F34C1418E59A}"/>
              </a:ext>
            </a:extLst>
          </p:cNvPr>
          <p:cNvSpPr>
            <a:spLocks noGrp="1"/>
          </p:cNvSpPr>
          <p:nvPr>
            <p:ph sz="half" idx="2"/>
          </p:nvPr>
        </p:nvSpPr>
        <p:spPr>
          <a:xfrm>
            <a:off x="1332000" y="3493156"/>
            <a:ext cx="4800600" cy="3619500"/>
          </a:xfrm>
        </p:spPr>
        <p:txBody>
          <a:bodyPr/>
          <a:lstStyle/>
          <a:p>
            <a:r>
              <a:rPr lang="tr-TR" dirty="0"/>
              <a:t>Çeşme</a:t>
            </a:r>
          </a:p>
          <a:p>
            <a:r>
              <a:rPr lang="tr-TR" dirty="0"/>
              <a:t>Seferihisar </a:t>
            </a:r>
          </a:p>
          <a:p>
            <a:r>
              <a:rPr lang="tr-TR" dirty="0"/>
              <a:t>Foça</a:t>
            </a:r>
          </a:p>
          <a:p>
            <a:r>
              <a:rPr lang="tr-TR" dirty="0"/>
              <a:t>Karaburun</a:t>
            </a:r>
          </a:p>
          <a:p>
            <a:r>
              <a:rPr lang="tr-TR" dirty="0"/>
              <a:t>Urla</a:t>
            </a:r>
          </a:p>
          <a:p>
            <a:r>
              <a:rPr lang="tr-TR" dirty="0"/>
              <a:t>Dikili</a:t>
            </a:r>
          </a:p>
          <a:p>
            <a:r>
              <a:rPr lang="tr-TR" dirty="0"/>
              <a:t>Menderes</a:t>
            </a:r>
          </a:p>
        </p:txBody>
      </p:sp>
      <p:pic>
        <p:nvPicPr>
          <p:cNvPr id="5" name="Resim 4">
            <a:extLst>
              <a:ext uri="{FF2B5EF4-FFF2-40B4-BE49-F238E27FC236}">
                <a16:creationId xmlns:a16="http://schemas.microsoft.com/office/drawing/2014/main" id="{53FAA520-165C-4756-8AF3-5B72D5E5F9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6" name="AutoShape 2">
            <a:extLst>
              <a:ext uri="{FF2B5EF4-FFF2-40B4-BE49-F238E27FC236}">
                <a16:creationId xmlns:a16="http://schemas.microsoft.com/office/drawing/2014/main" id="{87691EB8-2233-4FAF-A7B8-5CB0D549A6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4">
            <a:extLst>
              <a:ext uri="{FF2B5EF4-FFF2-40B4-BE49-F238E27FC236}">
                <a16:creationId xmlns:a16="http://schemas.microsoft.com/office/drawing/2014/main" id="{E4ABD83B-421D-49E0-9A89-CD7EA703F851}"/>
              </a:ext>
            </a:extLst>
          </p:cNvPr>
          <p:cNvSpPr>
            <a:spLocks noChangeAspect="1" noChangeArrowheads="1"/>
          </p:cNvSpPr>
          <p:nvPr/>
        </p:nvSpPr>
        <p:spPr bwMode="auto">
          <a:xfrm>
            <a:off x="5357746" y="3113092"/>
            <a:ext cx="4117144" cy="41171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sz="2000" dirty="0"/>
              <a:t>ÇEŞME KALESİ</a:t>
            </a:r>
          </a:p>
        </p:txBody>
      </p:sp>
      <p:pic>
        <p:nvPicPr>
          <p:cNvPr id="11" name="Resim 10">
            <a:extLst>
              <a:ext uri="{FF2B5EF4-FFF2-40B4-BE49-F238E27FC236}">
                <a16:creationId xmlns:a16="http://schemas.microsoft.com/office/drawing/2014/main" id="{20706174-1651-4CF9-AB8E-22BA2795F9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3964" y="1096680"/>
            <a:ext cx="3258486" cy="2018714"/>
          </a:xfrm>
          <a:prstGeom prst="rect">
            <a:avLst/>
          </a:prstGeom>
        </p:spPr>
      </p:pic>
      <p:pic>
        <p:nvPicPr>
          <p:cNvPr id="13" name="Resim 12">
            <a:extLst>
              <a:ext uri="{FF2B5EF4-FFF2-40B4-BE49-F238E27FC236}">
                <a16:creationId xmlns:a16="http://schemas.microsoft.com/office/drawing/2014/main" id="{C10206AA-0EE5-44D2-80B7-96CBFFD471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2342" y="1062112"/>
            <a:ext cx="2691619" cy="2018714"/>
          </a:xfrm>
          <a:prstGeom prst="rect">
            <a:avLst/>
          </a:prstGeom>
        </p:spPr>
      </p:pic>
      <p:sp>
        <p:nvSpPr>
          <p:cNvPr id="15" name="Metin kutusu 14">
            <a:extLst>
              <a:ext uri="{FF2B5EF4-FFF2-40B4-BE49-F238E27FC236}">
                <a16:creationId xmlns:a16="http://schemas.microsoft.com/office/drawing/2014/main" id="{B600E137-D4EF-4609-9E59-2AFB609B7138}"/>
              </a:ext>
            </a:extLst>
          </p:cNvPr>
          <p:cNvSpPr txBox="1"/>
          <p:nvPr/>
        </p:nvSpPr>
        <p:spPr>
          <a:xfrm>
            <a:off x="8605911" y="3244334"/>
            <a:ext cx="6098344" cy="400110"/>
          </a:xfrm>
          <a:prstGeom prst="rect">
            <a:avLst/>
          </a:prstGeom>
          <a:noFill/>
        </p:spPr>
        <p:txBody>
          <a:bodyPr wrap="square">
            <a:spAutoFit/>
          </a:bodyPr>
          <a:lstStyle/>
          <a:p>
            <a:r>
              <a:rPr lang="tr-TR" sz="2000" dirty="0"/>
              <a:t>SELÇUK KALESİ</a:t>
            </a:r>
          </a:p>
        </p:txBody>
      </p:sp>
      <p:pic>
        <p:nvPicPr>
          <p:cNvPr id="18" name="Resim 17">
            <a:extLst>
              <a:ext uri="{FF2B5EF4-FFF2-40B4-BE49-F238E27FC236}">
                <a16:creationId xmlns:a16="http://schemas.microsoft.com/office/drawing/2014/main" id="{1CD0905B-609C-4D2A-A680-446D67B04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010" y="3744908"/>
            <a:ext cx="2641308" cy="2018714"/>
          </a:xfrm>
          <a:prstGeom prst="rect">
            <a:avLst/>
          </a:prstGeom>
        </p:spPr>
      </p:pic>
      <p:sp>
        <p:nvSpPr>
          <p:cNvPr id="20" name="Metin kutusu 19">
            <a:extLst>
              <a:ext uri="{FF2B5EF4-FFF2-40B4-BE49-F238E27FC236}">
                <a16:creationId xmlns:a16="http://schemas.microsoft.com/office/drawing/2014/main" id="{898A750D-F802-49F9-A40B-2B9BFBFFF814}"/>
              </a:ext>
            </a:extLst>
          </p:cNvPr>
          <p:cNvSpPr txBox="1"/>
          <p:nvPr/>
        </p:nvSpPr>
        <p:spPr>
          <a:xfrm>
            <a:off x="8605911" y="5899905"/>
            <a:ext cx="7350368" cy="400110"/>
          </a:xfrm>
          <a:prstGeom prst="rect">
            <a:avLst/>
          </a:prstGeom>
          <a:noFill/>
        </p:spPr>
        <p:txBody>
          <a:bodyPr wrap="square">
            <a:spAutoFit/>
          </a:bodyPr>
          <a:lstStyle/>
          <a:p>
            <a:r>
              <a:rPr lang="tr-TR" sz="2000" dirty="0"/>
              <a:t>KUŞ CENNETİ </a:t>
            </a:r>
          </a:p>
        </p:txBody>
      </p:sp>
      <p:sp>
        <p:nvSpPr>
          <p:cNvPr id="22" name="Metin kutusu 21">
            <a:extLst>
              <a:ext uri="{FF2B5EF4-FFF2-40B4-BE49-F238E27FC236}">
                <a16:creationId xmlns:a16="http://schemas.microsoft.com/office/drawing/2014/main" id="{11139E72-1CCE-4942-974C-AC5E43A3D64F}"/>
              </a:ext>
            </a:extLst>
          </p:cNvPr>
          <p:cNvSpPr txBox="1"/>
          <p:nvPr/>
        </p:nvSpPr>
        <p:spPr>
          <a:xfrm>
            <a:off x="2573216" y="3058478"/>
            <a:ext cx="7350368" cy="400110"/>
          </a:xfrm>
          <a:prstGeom prst="rect">
            <a:avLst/>
          </a:prstGeom>
          <a:noFill/>
        </p:spPr>
        <p:txBody>
          <a:bodyPr wrap="square">
            <a:spAutoFit/>
          </a:bodyPr>
          <a:lstStyle/>
          <a:p>
            <a:r>
              <a:rPr lang="tr-TR" sz="2000" dirty="0"/>
              <a:t>PLAJLARI</a:t>
            </a:r>
          </a:p>
        </p:txBody>
      </p:sp>
      <p:pic>
        <p:nvPicPr>
          <p:cNvPr id="8" name="Resim 7">
            <a:extLst>
              <a:ext uri="{FF2B5EF4-FFF2-40B4-BE49-F238E27FC236}">
                <a16:creationId xmlns:a16="http://schemas.microsoft.com/office/drawing/2014/main" id="{F00D9ED9-B899-4F72-9175-ACB71D5A5E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1305" y="3623893"/>
            <a:ext cx="2678836" cy="2164500"/>
          </a:xfrm>
          <a:prstGeom prst="rect">
            <a:avLst/>
          </a:prstGeom>
        </p:spPr>
      </p:pic>
      <p:sp>
        <p:nvSpPr>
          <p:cNvPr id="17" name="Metin kutusu 16">
            <a:extLst>
              <a:ext uri="{FF2B5EF4-FFF2-40B4-BE49-F238E27FC236}">
                <a16:creationId xmlns:a16="http://schemas.microsoft.com/office/drawing/2014/main" id="{0BD470E2-CF4A-4944-9C03-3AE5D9EC0701}"/>
              </a:ext>
            </a:extLst>
          </p:cNvPr>
          <p:cNvSpPr txBox="1"/>
          <p:nvPr/>
        </p:nvSpPr>
        <p:spPr>
          <a:xfrm>
            <a:off x="5214578" y="5956905"/>
            <a:ext cx="7975600" cy="400110"/>
          </a:xfrm>
          <a:prstGeom prst="rect">
            <a:avLst/>
          </a:prstGeom>
          <a:noFill/>
        </p:spPr>
        <p:txBody>
          <a:bodyPr wrap="square">
            <a:spAutoFit/>
          </a:bodyPr>
          <a:lstStyle/>
          <a:p>
            <a:r>
              <a:rPr lang="tr-TR" sz="2000" dirty="0"/>
              <a:t>NAZARKÖY</a:t>
            </a:r>
          </a:p>
        </p:txBody>
      </p:sp>
    </p:spTree>
    <p:extLst>
      <p:ext uri="{BB962C8B-B14F-4D97-AF65-F5344CB8AC3E}">
        <p14:creationId xmlns:p14="http://schemas.microsoft.com/office/powerpoint/2010/main" val="2393141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02626F-7ED1-4243-B40C-C9207BA5F5E0}"/>
              </a:ext>
            </a:extLst>
          </p:cNvPr>
          <p:cNvSpPr>
            <a:spLocks noGrp="1"/>
          </p:cNvSpPr>
          <p:nvPr>
            <p:ph type="title"/>
          </p:nvPr>
        </p:nvSpPr>
        <p:spPr>
          <a:xfrm>
            <a:off x="1257300" y="44654"/>
            <a:ext cx="10178322" cy="672692"/>
          </a:xfrm>
        </p:spPr>
        <p:txBody>
          <a:bodyPr>
            <a:normAutofit fontScale="90000"/>
          </a:bodyPr>
          <a:lstStyle/>
          <a:p>
            <a:pPr algn="ctr"/>
            <a:r>
              <a:rPr lang="tr-TR" dirty="0"/>
              <a:t>festivaller</a:t>
            </a:r>
          </a:p>
        </p:txBody>
      </p:sp>
      <p:pic>
        <p:nvPicPr>
          <p:cNvPr id="6" name="İçerik Yer Tutucusu 5">
            <a:extLst>
              <a:ext uri="{FF2B5EF4-FFF2-40B4-BE49-F238E27FC236}">
                <a16:creationId xmlns:a16="http://schemas.microsoft.com/office/drawing/2014/main" id="{B2DD5C45-7C0B-4A68-88BB-9175921166C7}"/>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071293" y="3388181"/>
            <a:ext cx="3139635" cy="1921254"/>
          </a:xfrm>
        </p:spPr>
      </p:pic>
      <p:pic>
        <p:nvPicPr>
          <p:cNvPr id="1026" name="Picture 2" descr="Alaçatı Ot Festivali ne zaman 2022? Alaçatı Ot Festivali 2022 yılı teması  ne? Alaçatı Ot Festivali bu yıl var mı? - Gündem Haberleri">
            <a:extLst>
              <a:ext uri="{FF2B5EF4-FFF2-40B4-BE49-F238E27FC236}">
                <a16:creationId xmlns:a16="http://schemas.microsoft.com/office/drawing/2014/main" id="{1073E0EA-186D-4EA3-8E08-8A95AAC059AF}"/>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071293" y="443026"/>
            <a:ext cx="3139635" cy="1842974"/>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9EA35ABB-BCC4-4E32-9B37-A838BF24A92F}"/>
              </a:ext>
            </a:extLst>
          </p:cNvPr>
          <p:cNvSpPr txBox="1"/>
          <p:nvPr/>
        </p:nvSpPr>
        <p:spPr>
          <a:xfrm>
            <a:off x="885287" y="2349861"/>
            <a:ext cx="3511648" cy="461665"/>
          </a:xfrm>
          <a:prstGeom prst="rect">
            <a:avLst/>
          </a:prstGeom>
          <a:noFill/>
        </p:spPr>
        <p:txBody>
          <a:bodyPr wrap="square" rtlCol="0">
            <a:spAutoFit/>
          </a:bodyPr>
          <a:lstStyle/>
          <a:p>
            <a:pPr algn="ctr"/>
            <a:r>
              <a:rPr lang="tr-TR" sz="2300" dirty="0">
                <a:latin typeface="Arial Black" panose="020B0A04020102020204" pitchFamily="34" charset="0"/>
              </a:rPr>
              <a:t>Alaçatı Ot Festivali</a:t>
            </a:r>
          </a:p>
        </p:txBody>
      </p:sp>
      <p:sp>
        <p:nvSpPr>
          <p:cNvPr id="9" name="Metin kutusu 8">
            <a:extLst>
              <a:ext uri="{FF2B5EF4-FFF2-40B4-BE49-F238E27FC236}">
                <a16:creationId xmlns:a16="http://schemas.microsoft.com/office/drawing/2014/main" id="{833BD7CA-A3FD-4841-B1EA-B0A381683B7A}"/>
              </a:ext>
            </a:extLst>
          </p:cNvPr>
          <p:cNvSpPr txBox="1"/>
          <p:nvPr/>
        </p:nvSpPr>
        <p:spPr>
          <a:xfrm>
            <a:off x="582831" y="5355601"/>
            <a:ext cx="4116558" cy="830997"/>
          </a:xfrm>
          <a:prstGeom prst="rect">
            <a:avLst/>
          </a:prstGeom>
          <a:noFill/>
        </p:spPr>
        <p:txBody>
          <a:bodyPr wrap="square" rtlCol="0">
            <a:spAutoFit/>
          </a:bodyPr>
          <a:lstStyle/>
          <a:p>
            <a:pPr algn="ctr"/>
            <a:r>
              <a:rPr lang="tr-TR" sz="2400" dirty="0">
                <a:latin typeface="Arial Black" panose="020B0A04020102020204" pitchFamily="34" charset="0"/>
              </a:rPr>
              <a:t>Bayındır Çiçek </a:t>
            </a:r>
          </a:p>
          <a:p>
            <a:pPr algn="ctr"/>
            <a:r>
              <a:rPr lang="tr-TR" sz="2400" dirty="0">
                <a:latin typeface="Arial Black" panose="020B0A04020102020204" pitchFamily="34" charset="0"/>
              </a:rPr>
              <a:t>Festivali</a:t>
            </a:r>
          </a:p>
        </p:txBody>
      </p:sp>
      <p:sp>
        <p:nvSpPr>
          <p:cNvPr id="10" name="Metin kutusu 9">
            <a:extLst>
              <a:ext uri="{FF2B5EF4-FFF2-40B4-BE49-F238E27FC236}">
                <a16:creationId xmlns:a16="http://schemas.microsoft.com/office/drawing/2014/main" id="{00A11922-317F-4C63-A5BA-4D1E773D2010}"/>
              </a:ext>
            </a:extLst>
          </p:cNvPr>
          <p:cNvSpPr txBox="1"/>
          <p:nvPr/>
        </p:nvSpPr>
        <p:spPr>
          <a:xfrm>
            <a:off x="8257744" y="2302769"/>
            <a:ext cx="3770122" cy="461665"/>
          </a:xfrm>
          <a:prstGeom prst="rect">
            <a:avLst/>
          </a:prstGeom>
          <a:noFill/>
        </p:spPr>
        <p:txBody>
          <a:bodyPr wrap="square" rtlCol="0">
            <a:spAutoFit/>
          </a:bodyPr>
          <a:lstStyle/>
          <a:p>
            <a:pPr algn="ctr"/>
            <a:r>
              <a:rPr lang="tr-TR" sz="2400" dirty="0">
                <a:latin typeface="Arial Black" panose="020B0A04020102020204" pitchFamily="34" charset="0"/>
              </a:rPr>
              <a:t>İzmir </a:t>
            </a:r>
            <a:r>
              <a:rPr lang="tr-TR" sz="2400" dirty="0" err="1">
                <a:latin typeface="Arial Black" panose="020B0A04020102020204" pitchFamily="34" charset="0"/>
              </a:rPr>
              <a:t>Boyoz</a:t>
            </a:r>
            <a:r>
              <a:rPr lang="tr-TR" sz="2400" dirty="0">
                <a:latin typeface="Arial Black" panose="020B0A04020102020204" pitchFamily="34" charset="0"/>
              </a:rPr>
              <a:t> Festivali</a:t>
            </a:r>
          </a:p>
        </p:txBody>
      </p:sp>
      <p:pic>
        <p:nvPicPr>
          <p:cNvPr id="12" name="Resim 11">
            <a:extLst>
              <a:ext uri="{FF2B5EF4-FFF2-40B4-BE49-F238E27FC236}">
                <a16:creationId xmlns:a16="http://schemas.microsoft.com/office/drawing/2014/main" id="{B39CDABC-85B7-480F-B6FE-3335B56D3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0452" y="3337053"/>
            <a:ext cx="3519268" cy="1921254"/>
          </a:xfrm>
          <a:prstGeom prst="rect">
            <a:avLst/>
          </a:prstGeom>
        </p:spPr>
      </p:pic>
      <p:sp>
        <p:nvSpPr>
          <p:cNvPr id="13" name="Metin kutusu 12">
            <a:extLst>
              <a:ext uri="{FF2B5EF4-FFF2-40B4-BE49-F238E27FC236}">
                <a16:creationId xmlns:a16="http://schemas.microsoft.com/office/drawing/2014/main" id="{56F834F7-D2A6-4194-9460-521CE595A064}"/>
              </a:ext>
            </a:extLst>
          </p:cNvPr>
          <p:cNvSpPr txBox="1"/>
          <p:nvPr/>
        </p:nvSpPr>
        <p:spPr>
          <a:xfrm>
            <a:off x="7906359" y="5309435"/>
            <a:ext cx="4027454" cy="461665"/>
          </a:xfrm>
          <a:prstGeom prst="rect">
            <a:avLst/>
          </a:prstGeom>
          <a:noFill/>
        </p:spPr>
        <p:txBody>
          <a:bodyPr wrap="square" rtlCol="0">
            <a:spAutoFit/>
          </a:bodyPr>
          <a:lstStyle/>
          <a:p>
            <a:pPr algn="ctr"/>
            <a:r>
              <a:rPr lang="tr-TR" sz="2400" dirty="0">
                <a:latin typeface="Arial Black" panose="020B0A04020102020204" pitchFamily="34" charset="0"/>
              </a:rPr>
              <a:t>Urla Enginar Festivali</a:t>
            </a:r>
          </a:p>
        </p:txBody>
      </p:sp>
      <p:pic>
        <p:nvPicPr>
          <p:cNvPr id="4" name="Resim 3">
            <a:extLst>
              <a:ext uri="{FF2B5EF4-FFF2-40B4-BE49-F238E27FC236}">
                <a16:creationId xmlns:a16="http://schemas.microsoft.com/office/drawing/2014/main" id="{7B55C470-5A41-4A3C-8D51-737FCA4B89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7744" y="348841"/>
            <a:ext cx="3508652" cy="1842975"/>
          </a:xfrm>
          <a:prstGeom prst="rect">
            <a:avLst/>
          </a:prstGeom>
        </p:spPr>
      </p:pic>
      <p:pic>
        <p:nvPicPr>
          <p:cNvPr id="8" name="Resim 7">
            <a:extLst>
              <a:ext uri="{FF2B5EF4-FFF2-40B4-BE49-F238E27FC236}">
                <a16:creationId xmlns:a16="http://schemas.microsoft.com/office/drawing/2014/main" id="{5CE1A51F-4472-4ECA-84CF-9BD1C461B6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0008" y="2191816"/>
            <a:ext cx="3016335" cy="2169169"/>
          </a:xfrm>
          <a:prstGeom prst="rect">
            <a:avLst/>
          </a:prstGeom>
        </p:spPr>
      </p:pic>
      <p:sp>
        <p:nvSpPr>
          <p:cNvPr id="17" name="Metin kutusu 16">
            <a:extLst>
              <a:ext uri="{FF2B5EF4-FFF2-40B4-BE49-F238E27FC236}">
                <a16:creationId xmlns:a16="http://schemas.microsoft.com/office/drawing/2014/main" id="{DA79C34A-22A8-4102-B2E6-F921F5379F1F}"/>
              </a:ext>
            </a:extLst>
          </p:cNvPr>
          <p:cNvSpPr txBox="1"/>
          <p:nvPr/>
        </p:nvSpPr>
        <p:spPr>
          <a:xfrm>
            <a:off x="4495803" y="4519917"/>
            <a:ext cx="6098344" cy="584775"/>
          </a:xfrm>
          <a:prstGeom prst="rect">
            <a:avLst/>
          </a:prstGeom>
          <a:noFill/>
        </p:spPr>
        <p:txBody>
          <a:bodyPr wrap="square">
            <a:spAutoFit/>
          </a:bodyPr>
          <a:lstStyle/>
          <a:p>
            <a:r>
              <a:rPr lang="tr-TR" sz="3200" b="1" dirty="0"/>
              <a:t>Bisiklet Festivali</a:t>
            </a:r>
          </a:p>
        </p:txBody>
      </p:sp>
    </p:spTree>
    <p:extLst>
      <p:ext uri="{BB962C8B-B14F-4D97-AF65-F5344CB8AC3E}">
        <p14:creationId xmlns:p14="http://schemas.microsoft.com/office/powerpoint/2010/main" val="91748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76B3E4-64F8-4043-AC06-76B4026EEA9B}"/>
              </a:ext>
            </a:extLst>
          </p:cNvPr>
          <p:cNvSpPr>
            <a:spLocks noGrp="1"/>
          </p:cNvSpPr>
          <p:nvPr>
            <p:ph type="title"/>
          </p:nvPr>
        </p:nvSpPr>
        <p:spPr/>
        <p:txBody>
          <a:bodyPr/>
          <a:lstStyle/>
          <a:p>
            <a:pPr algn="ctr"/>
            <a:r>
              <a:rPr lang="tr-TR" dirty="0" err="1"/>
              <a:t>Sporfest</a:t>
            </a:r>
            <a:r>
              <a:rPr lang="tr-TR" dirty="0"/>
              <a:t> </a:t>
            </a:r>
            <a:r>
              <a:rPr lang="tr-TR" dirty="0" err="1"/>
              <a:t>izmir</a:t>
            </a:r>
            <a:endParaRPr lang="tr-TR" dirty="0"/>
          </a:p>
        </p:txBody>
      </p:sp>
      <p:pic>
        <p:nvPicPr>
          <p:cNvPr id="6" name="İçerik Yer Tutucusu 5">
            <a:extLst>
              <a:ext uri="{FF2B5EF4-FFF2-40B4-BE49-F238E27FC236}">
                <a16:creationId xmlns:a16="http://schemas.microsoft.com/office/drawing/2014/main" id="{F33804CF-6D28-45CF-947D-269699D5AA5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473301" y="1125416"/>
            <a:ext cx="3379306" cy="4780084"/>
          </a:xfrm>
        </p:spPr>
      </p:pic>
      <p:sp>
        <p:nvSpPr>
          <p:cNvPr id="4" name="İçerik Yer Tutucusu 3">
            <a:extLst>
              <a:ext uri="{FF2B5EF4-FFF2-40B4-BE49-F238E27FC236}">
                <a16:creationId xmlns:a16="http://schemas.microsoft.com/office/drawing/2014/main" id="{381A4E91-C796-4CFE-85F7-386176B1AD9B}"/>
              </a:ext>
            </a:extLst>
          </p:cNvPr>
          <p:cNvSpPr>
            <a:spLocks noGrp="1"/>
          </p:cNvSpPr>
          <p:nvPr>
            <p:ph sz="half" idx="2"/>
          </p:nvPr>
        </p:nvSpPr>
        <p:spPr>
          <a:xfrm>
            <a:off x="5911773" y="1016000"/>
            <a:ext cx="5518227" cy="6130387"/>
          </a:xfrm>
        </p:spPr>
        <p:txBody>
          <a:bodyPr>
            <a:noAutofit/>
          </a:bodyPr>
          <a:lstStyle/>
          <a:p>
            <a:r>
              <a:rPr lang="tr-TR" sz="1800" b="1" dirty="0"/>
              <a:t>İzmir’i Türk Sporunun örnek kenti haline getirmek, ulusal ve uluslararası spor organizasyonlarına ev sahipliği yapmak,  spor sevgisini ve spor yapma alışkanlığını kazandırmak için çeşitli etkinlikler düzenlenir.</a:t>
            </a:r>
          </a:p>
          <a:p>
            <a:r>
              <a:rPr lang="tr-TR" sz="1800" b="1" dirty="0"/>
              <a:t>Birleşmiş </a:t>
            </a:r>
            <a:r>
              <a:rPr lang="tr-TR" sz="1800" b="1" dirty="0" err="1"/>
              <a:t>Milletler'in</a:t>
            </a:r>
            <a:r>
              <a:rPr lang="tr-TR" sz="1800" b="1" dirty="0"/>
              <a:t> "Sürdürülebilir bir dünya" için belirlediği, "Küresel Amaçlar" sloganlarıyla koşulacak Maraton İzmir 2022’de hedef </a:t>
            </a:r>
            <a:r>
              <a:rPr lang="tr-TR" sz="1800" b="1" dirty="0" err="1"/>
              <a:t>atıksız</a:t>
            </a:r>
            <a:r>
              <a:rPr lang="tr-TR" sz="1800" b="1" dirty="0"/>
              <a:t> maraton olarak Türkiye'de bir ilki gerçekleştirmek. Maraton İzmir'de, koşuculara verilecek pet şişeler atık kutularında toplanarak geri dönüştürülecek ve gelecek yıl kullanılacak yarış tişörtlerinin ana maddesini oluşturacak. Madalyalar da geri dönüşümlü malzemeden olacak. Maraton İzmir'in etkinlik alanındaki tüm malzemeler de yine geri dönüştürülebilir olacak. Sporculara dağıtılacak kitler dahi yine geri dönüşümlü malzemeden yapılan çantalar içinde teslim edilecek. </a:t>
            </a:r>
          </a:p>
        </p:txBody>
      </p:sp>
      <p:pic>
        <p:nvPicPr>
          <p:cNvPr id="5" name="Resim 4">
            <a:extLst>
              <a:ext uri="{FF2B5EF4-FFF2-40B4-BE49-F238E27FC236}">
                <a16:creationId xmlns:a16="http://schemas.microsoft.com/office/drawing/2014/main" id="{D334268B-2189-4D41-8E06-27B7BBA330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5385" y="84357"/>
            <a:ext cx="1869874" cy="1156531"/>
          </a:xfrm>
          <a:prstGeom prst="rect">
            <a:avLst/>
          </a:prstGeom>
        </p:spPr>
      </p:pic>
    </p:spTree>
    <p:extLst>
      <p:ext uri="{BB962C8B-B14F-4D97-AF65-F5344CB8AC3E}">
        <p14:creationId xmlns:p14="http://schemas.microsoft.com/office/powerpoint/2010/main" val="289837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0AE58-6114-4449-A42B-F5518E9C64AC}"/>
              </a:ext>
            </a:extLst>
          </p:cNvPr>
          <p:cNvSpPr>
            <a:spLocks noGrp="1"/>
          </p:cNvSpPr>
          <p:nvPr>
            <p:ph type="title"/>
          </p:nvPr>
        </p:nvSpPr>
        <p:spPr/>
        <p:txBody>
          <a:bodyPr/>
          <a:lstStyle/>
          <a:p>
            <a:pPr algn="ctr"/>
            <a:r>
              <a:rPr lang="tr-TR" dirty="0"/>
              <a:t>Zeybek oyunu</a:t>
            </a:r>
          </a:p>
        </p:txBody>
      </p:sp>
      <p:pic>
        <p:nvPicPr>
          <p:cNvPr id="6" name="İçerik Yer Tutucusu 5">
            <a:extLst>
              <a:ext uri="{FF2B5EF4-FFF2-40B4-BE49-F238E27FC236}">
                <a16:creationId xmlns:a16="http://schemas.microsoft.com/office/drawing/2014/main" id="{8CE3EC58-016E-4050-BA67-8F0873D54AB7}"/>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088488" y="2286000"/>
            <a:ext cx="4455717" cy="3200400"/>
          </a:xfrm>
        </p:spPr>
      </p:pic>
      <p:sp>
        <p:nvSpPr>
          <p:cNvPr id="4" name="İçerik Yer Tutucusu 3">
            <a:extLst>
              <a:ext uri="{FF2B5EF4-FFF2-40B4-BE49-F238E27FC236}">
                <a16:creationId xmlns:a16="http://schemas.microsoft.com/office/drawing/2014/main" id="{9D0B8607-0529-4983-8443-1BB4A729D6FF}"/>
              </a:ext>
            </a:extLst>
          </p:cNvPr>
          <p:cNvSpPr>
            <a:spLocks noGrp="1"/>
          </p:cNvSpPr>
          <p:nvPr>
            <p:ph sz="half" idx="2"/>
          </p:nvPr>
        </p:nvSpPr>
        <p:spPr>
          <a:xfrm>
            <a:off x="6194474" y="1652371"/>
            <a:ext cx="5103867" cy="3823482"/>
          </a:xfrm>
        </p:spPr>
        <p:txBody>
          <a:bodyPr>
            <a:noAutofit/>
          </a:bodyPr>
          <a:lstStyle/>
          <a:p>
            <a:r>
              <a:rPr lang="tr-TR" sz="2400" b="1" dirty="0"/>
              <a:t>Ege bölgesinden söz ederken akla önce efe ve zeybek gelir. Ege’nin birçok yerinde oynanan zeybeğin en ağır ve gösterişli olanlarına Aydın, Muğla ve Manisa illeri ile birlikte İzmir’de rastlanır.   Zeybek giysileri, oyunun oynandığı yöreye göre kullanılan renkler, işlemeler, süslemeler, takılar ve diğer aksesuarlar açısından da farklılıklar gösterir.</a:t>
            </a:r>
          </a:p>
        </p:txBody>
      </p:sp>
      <p:pic>
        <p:nvPicPr>
          <p:cNvPr id="5" name="Resim 4">
            <a:extLst>
              <a:ext uri="{FF2B5EF4-FFF2-40B4-BE49-F238E27FC236}">
                <a16:creationId xmlns:a16="http://schemas.microsoft.com/office/drawing/2014/main" id="{407DF7A1-C0E2-4607-BDCD-E6EA6F9B04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5385" y="84357"/>
            <a:ext cx="1869874" cy="1156531"/>
          </a:xfrm>
          <a:prstGeom prst="rect">
            <a:avLst/>
          </a:prstGeom>
        </p:spPr>
      </p:pic>
    </p:spTree>
    <p:extLst>
      <p:ext uri="{BB962C8B-B14F-4D97-AF65-F5344CB8AC3E}">
        <p14:creationId xmlns:p14="http://schemas.microsoft.com/office/powerpoint/2010/main" val="287679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9D58CF39-4919-4907-B5A2-9D8D611984E5}"/>
              </a:ext>
            </a:extLst>
          </p:cNvPr>
          <p:cNvSpPr>
            <a:spLocks noGrp="1"/>
          </p:cNvSpPr>
          <p:nvPr>
            <p:ph type="ctrTitle"/>
          </p:nvPr>
        </p:nvSpPr>
        <p:spPr/>
        <p:txBody>
          <a:bodyPr/>
          <a:lstStyle/>
          <a:p>
            <a:r>
              <a:rPr lang="tr-TR" dirty="0"/>
              <a:t>Güzel şehrimiz </a:t>
            </a:r>
            <a:r>
              <a:rPr lang="tr-TR" dirty="0" err="1"/>
              <a:t>izmir’e</a:t>
            </a:r>
            <a:r>
              <a:rPr lang="tr-TR" dirty="0"/>
              <a:t> bekleriz.</a:t>
            </a:r>
          </a:p>
        </p:txBody>
      </p:sp>
      <p:sp>
        <p:nvSpPr>
          <p:cNvPr id="6" name="Alt Başlık 5">
            <a:extLst>
              <a:ext uri="{FF2B5EF4-FFF2-40B4-BE49-F238E27FC236}">
                <a16:creationId xmlns:a16="http://schemas.microsoft.com/office/drawing/2014/main" id="{74BB5C7C-FB5B-4455-871F-FE1BB6E5E7D2}"/>
              </a:ext>
            </a:extLst>
          </p:cNvPr>
          <p:cNvSpPr>
            <a:spLocks noGrp="1"/>
          </p:cNvSpPr>
          <p:nvPr>
            <p:ph type="subTitle" idx="1"/>
          </p:nvPr>
        </p:nvSpPr>
        <p:spPr>
          <a:xfrm>
            <a:off x="2215045" y="5493376"/>
            <a:ext cx="8045373" cy="1311333"/>
          </a:xfrm>
        </p:spPr>
        <p:txBody>
          <a:bodyPr>
            <a:noAutofit/>
          </a:bodyPr>
          <a:lstStyle/>
          <a:p>
            <a:r>
              <a:rPr lang="tr-TR" sz="1800" dirty="0"/>
              <a:t>Danışman öğretmen: gamze levent</a:t>
            </a:r>
          </a:p>
          <a:p>
            <a:r>
              <a:rPr lang="tr-TR" sz="1800" dirty="0"/>
              <a:t> ŞEHİT HALİT TAŞ ORTAOKULU</a:t>
            </a:r>
          </a:p>
          <a:p>
            <a:r>
              <a:rPr lang="tr-TR" sz="1800" dirty="0"/>
              <a:t>Öğrenciler: </a:t>
            </a:r>
            <a:r>
              <a:rPr lang="tr-TR" sz="1800" dirty="0" err="1"/>
              <a:t>fatih,adin,ada,defne</a:t>
            </a:r>
            <a:endParaRPr lang="tr-TR" sz="1800" dirty="0"/>
          </a:p>
        </p:txBody>
      </p:sp>
      <p:pic>
        <p:nvPicPr>
          <p:cNvPr id="4" name="Resim 3">
            <a:extLst>
              <a:ext uri="{FF2B5EF4-FFF2-40B4-BE49-F238E27FC236}">
                <a16:creationId xmlns:a16="http://schemas.microsoft.com/office/drawing/2014/main" id="{58BDA8D2-24AC-4546-A1EC-B72F312B0D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9673" y="53291"/>
            <a:ext cx="1869874" cy="1156531"/>
          </a:xfrm>
          <a:prstGeom prst="rect">
            <a:avLst/>
          </a:prstGeom>
        </p:spPr>
      </p:pic>
      <p:pic>
        <p:nvPicPr>
          <p:cNvPr id="7" name="Resim 6">
            <a:extLst>
              <a:ext uri="{FF2B5EF4-FFF2-40B4-BE49-F238E27FC236}">
                <a16:creationId xmlns:a16="http://schemas.microsoft.com/office/drawing/2014/main" id="{3D855E50-C2EB-4569-AE5B-D10A798D51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632" y="53291"/>
            <a:ext cx="1348961" cy="1311333"/>
          </a:xfrm>
          <a:prstGeom prst="rect">
            <a:avLst/>
          </a:prstGeom>
        </p:spPr>
      </p:pic>
    </p:spTree>
    <p:extLst>
      <p:ext uri="{BB962C8B-B14F-4D97-AF65-F5344CB8AC3E}">
        <p14:creationId xmlns:p14="http://schemas.microsoft.com/office/powerpoint/2010/main" val="81054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71296C-D3FE-4220-8E40-AE146677D4CC}"/>
              </a:ext>
            </a:extLst>
          </p:cNvPr>
          <p:cNvSpPr>
            <a:spLocks noGrp="1"/>
          </p:cNvSpPr>
          <p:nvPr>
            <p:ph type="title"/>
          </p:nvPr>
        </p:nvSpPr>
        <p:spPr/>
        <p:txBody>
          <a:bodyPr/>
          <a:lstStyle/>
          <a:p>
            <a:pPr algn="ctr"/>
            <a:r>
              <a:rPr lang="tr-TR" dirty="0"/>
              <a:t>İzmir coğrafi konum</a:t>
            </a:r>
          </a:p>
        </p:txBody>
      </p:sp>
      <p:pic>
        <p:nvPicPr>
          <p:cNvPr id="10" name="İçerik Yer Tutucusu 9">
            <a:extLst>
              <a:ext uri="{FF2B5EF4-FFF2-40B4-BE49-F238E27FC236}">
                <a16:creationId xmlns:a16="http://schemas.microsoft.com/office/drawing/2014/main" id="{7C0E2967-CF2A-4DF8-B390-2D9030B12C8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344345" y="1128451"/>
            <a:ext cx="4160683" cy="3470265"/>
          </a:xfrm>
        </p:spPr>
      </p:pic>
      <p:sp>
        <p:nvSpPr>
          <p:cNvPr id="13" name="Metin kutusu 12">
            <a:extLst>
              <a:ext uri="{FF2B5EF4-FFF2-40B4-BE49-F238E27FC236}">
                <a16:creationId xmlns:a16="http://schemas.microsoft.com/office/drawing/2014/main" id="{00487050-63AF-4C05-8A6B-F52D27FEB690}"/>
              </a:ext>
            </a:extLst>
          </p:cNvPr>
          <p:cNvSpPr txBox="1"/>
          <p:nvPr/>
        </p:nvSpPr>
        <p:spPr>
          <a:xfrm>
            <a:off x="1194690" y="1212098"/>
            <a:ext cx="5720275" cy="2585323"/>
          </a:xfrm>
          <a:prstGeom prst="rect">
            <a:avLst/>
          </a:prstGeom>
          <a:noFill/>
        </p:spPr>
        <p:txBody>
          <a:bodyPr wrap="square" rtlCol="0">
            <a:spAutoFit/>
          </a:bodyPr>
          <a:lstStyle/>
          <a:p>
            <a:r>
              <a:rPr lang="tr-TR" dirty="0">
                <a:latin typeface="Arial Black" panose="020B0A04020102020204" pitchFamily="34" charset="0"/>
              </a:rPr>
              <a:t>İzmir, Türkiye'de Ege Bölgesi'nde yer alır ve ülkenin nüfus bakımından en kalabalık üçüncü şehridir. Ekonomik, tarihi ve </a:t>
            </a:r>
            <a:r>
              <a:rPr lang="tr-TR" dirty="0" err="1">
                <a:latin typeface="Arial Black" panose="020B0A04020102020204" pitchFamily="34" charset="0"/>
              </a:rPr>
              <a:t>sosyo</a:t>
            </a:r>
            <a:r>
              <a:rPr lang="tr-TR" dirty="0">
                <a:latin typeface="Arial Black" panose="020B0A04020102020204" pitchFamily="34" charset="0"/>
              </a:rPr>
              <a:t>-kültürel açıdan önde gelen şehirlerden biridir. Nüfusu 2021 itibarıyla 4.425.789 kişidir. Yüzölçümü olarak ülkenin yirmi üçüncü büyük ilidir. Etrafı Aydın, Balıkesir, Manisa illeri ve Ege Denizi ve Ege Adaları ile çevrilidir.</a:t>
            </a:r>
          </a:p>
        </p:txBody>
      </p:sp>
      <p:pic>
        <p:nvPicPr>
          <p:cNvPr id="14" name="Resim 13">
            <a:extLst>
              <a:ext uri="{FF2B5EF4-FFF2-40B4-BE49-F238E27FC236}">
                <a16:creationId xmlns:a16="http://schemas.microsoft.com/office/drawing/2014/main" id="{D32D2AA6-0F9A-4240-80DB-8F78870802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7" name="Metin kutusu 6">
            <a:extLst>
              <a:ext uri="{FF2B5EF4-FFF2-40B4-BE49-F238E27FC236}">
                <a16:creationId xmlns:a16="http://schemas.microsoft.com/office/drawing/2014/main" id="{30F8C872-993F-467B-A24E-7956CE79E4D0}"/>
              </a:ext>
            </a:extLst>
          </p:cNvPr>
          <p:cNvSpPr txBox="1"/>
          <p:nvPr/>
        </p:nvSpPr>
        <p:spPr>
          <a:xfrm>
            <a:off x="1246001" y="4228846"/>
            <a:ext cx="6098344" cy="2246769"/>
          </a:xfrm>
          <a:prstGeom prst="rect">
            <a:avLst/>
          </a:prstGeom>
          <a:noFill/>
        </p:spPr>
        <p:txBody>
          <a:bodyPr wrap="square">
            <a:spAutoFit/>
          </a:bodyPr>
          <a:lstStyle/>
          <a:p>
            <a:r>
              <a:rPr lang="tr-TR" sz="2000" b="1" dirty="0"/>
              <a:t>BİTKİ ÖRTÜSÜ</a:t>
            </a:r>
          </a:p>
          <a:p>
            <a:r>
              <a:rPr lang="tr-TR" sz="2000" b="1" dirty="0"/>
              <a:t>İzmir bitki örtüsü yönünden Akdeniz ikliminin etkisi altındadır. Akdeniz bitkilerinin her türü bulunmaktadır. Yüzyıllar boyu aşırı otlatma , yangın ve tarla açma nedenleriyle ormanların ortadan kalktığı yerlerde, maki florası kendini göstermektedir.</a:t>
            </a:r>
          </a:p>
        </p:txBody>
      </p:sp>
      <p:sp>
        <p:nvSpPr>
          <p:cNvPr id="9" name="Metin kutusu 8">
            <a:extLst>
              <a:ext uri="{FF2B5EF4-FFF2-40B4-BE49-F238E27FC236}">
                <a16:creationId xmlns:a16="http://schemas.microsoft.com/office/drawing/2014/main" id="{782056CF-CF9C-421B-89D1-B2FBF728CF98}"/>
              </a:ext>
            </a:extLst>
          </p:cNvPr>
          <p:cNvSpPr txBox="1"/>
          <p:nvPr/>
        </p:nvSpPr>
        <p:spPr>
          <a:xfrm>
            <a:off x="6977575" y="4598716"/>
            <a:ext cx="4527453" cy="2308324"/>
          </a:xfrm>
          <a:prstGeom prst="rect">
            <a:avLst/>
          </a:prstGeom>
          <a:noFill/>
        </p:spPr>
        <p:txBody>
          <a:bodyPr wrap="square">
            <a:spAutoFit/>
          </a:bodyPr>
          <a:lstStyle/>
          <a:p>
            <a:r>
              <a:rPr lang="tr-TR" b="1" dirty="0"/>
              <a:t>İKLİMİ</a:t>
            </a:r>
          </a:p>
          <a:p>
            <a:r>
              <a:rPr lang="tr-TR" b="1" dirty="0"/>
              <a:t>Akdeniz iklim kuşağında kalan İzmir'de yazları sıcak ve kurak, kışları ılık ve yağışlı geçmektedir. Dağların denize dik uzanması ve ovaların </a:t>
            </a:r>
            <a:r>
              <a:rPr lang="tr-TR" b="1" dirty="0" err="1"/>
              <a:t>İçbatı</a:t>
            </a:r>
            <a:r>
              <a:rPr lang="tr-TR" b="1" dirty="0"/>
              <a:t> Anadolu eşiğine kadar sokulması, denizel etkilerin iç kesimlere kadar yayılmasına olanak vermektedir.</a:t>
            </a:r>
          </a:p>
        </p:txBody>
      </p:sp>
    </p:spTree>
    <p:extLst>
      <p:ext uri="{BB962C8B-B14F-4D97-AF65-F5344CB8AC3E}">
        <p14:creationId xmlns:p14="http://schemas.microsoft.com/office/powerpoint/2010/main" val="241157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9E5E5C-7BC3-4EFC-8928-04CFD7B1340B}"/>
              </a:ext>
            </a:extLst>
          </p:cNvPr>
          <p:cNvSpPr>
            <a:spLocks noGrp="1"/>
          </p:cNvSpPr>
          <p:nvPr>
            <p:ph type="title"/>
          </p:nvPr>
        </p:nvSpPr>
        <p:spPr/>
        <p:txBody>
          <a:bodyPr/>
          <a:lstStyle/>
          <a:p>
            <a:pPr algn="ctr"/>
            <a:r>
              <a:rPr lang="tr-TR" dirty="0"/>
              <a:t>İzmir tarihçesi</a:t>
            </a:r>
          </a:p>
        </p:txBody>
      </p:sp>
      <p:sp>
        <p:nvSpPr>
          <p:cNvPr id="3" name="İçerik Yer Tutucusu 2">
            <a:extLst>
              <a:ext uri="{FF2B5EF4-FFF2-40B4-BE49-F238E27FC236}">
                <a16:creationId xmlns:a16="http://schemas.microsoft.com/office/drawing/2014/main" id="{7C515859-0F94-46C3-87B2-BA378A35500D}"/>
              </a:ext>
            </a:extLst>
          </p:cNvPr>
          <p:cNvSpPr>
            <a:spLocks noGrp="1"/>
          </p:cNvSpPr>
          <p:nvPr>
            <p:ph idx="1"/>
          </p:nvPr>
        </p:nvSpPr>
        <p:spPr>
          <a:xfrm>
            <a:off x="1257300" y="2227502"/>
            <a:ext cx="10178322" cy="4135198"/>
          </a:xfrm>
        </p:spPr>
        <p:txBody>
          <a:bodyPr>
            <a:normAutofit fontScale="85000" lnSpcReduction="20000"/>
          </a:bodyPr>
          <a:lstStyle/>
          <a:p>
            <a:r>
              <a:rPr lang="tr-TR" sz="2600" b="1" dirty="0"/>
              <a:t>Günümüzde İzmir olarak kullandığımız isim, </a:t>
            </a:r>
            <a:r>
              <a:rPr lang="tr-TR" sz="2600" b="1" dirty="0" err="1"/>
              <a:t>Smyrna</a:t>
            </a:r>
            <a:r>
              <a:rPr lang="tr-TR" sz="2600" b="1" dirty="0"/>
              <a:t> kelimesinin dönüşmüş biçimidir.  </a:t>
            </a:r>
            <a:r>
              <a:rPr lang="tr-TR" sz="2600" b="1" dirty="0" err="1"/>
              <a:t>Smyrna</a:t>
            </a:r>
            <a:r>
              <a:rPr lang="tr-TR" sz="2600" b="1" dirty="0"/>
              <a:t> / İzmir adının, Ana Tanrıça Kaynağı / Gölcüğü veya en azından Ana Tanrıça / Kutsal Ana anlamlarıyla ilgili olduğu düşünülmektedir. Sözcük büyük olasılıkla Hitit kökenlidir.</a:t>
            </a:r>
          </a:p>
          <a:p>
            <a:r>
              <a:rPr lang="tr-TR" sz="2600" b="1" dirty="0"/>
              <a:t>İzmir'in kuruluş tarihi ve yeri konusunda bilgiler tartışmalı olmakla birlikte, bugün Bayraklı semtinde yer alan ve </a:t>
            </a:r>
            <a:r>
              <a:rPr lang="tr-TR" sz="2600" b="1" dirty="0" err="1"/>
              <a:t>Tepekule</a:t>
            </a:r>
            <a:r>
              <a:rPr lang="tr-TR" sz="2600" b="1" dirty="0"/>
              <a:t> olarak tanınan ören yerinin, eski İzmir'in kuruluş yeri olduğu kabul görmektedir. Eski İzmir'in kuruluş tarihi ve kurucularının kim olduğu hakkındaki bilgilerimiz bir kaç kategoride toplanabilir. Bu söylencelerden birisi, İzmir'in ilk kurucularının Amazonlar olduğuna ilişkindir. Bir diğeri ise, efsanevi </a:t>
            </a:r>
            <a:r>
              <a:rPr lang="tr-TR" sz="2600" b="1" dirty="0" err="1"/>
              <a:t>Frigya</a:t>
            </a:r>
            <a:r>
              <a:rPr lang="tr-TR" sz="2600" b="1" dirty="0"/>
              <a:t> kralı </a:t>
            </a:r>
            <a:r>
              <a:rPr lang="tr-TR" sz="2600" b="1" dirty="0" err="1"/>
              <a:t>Tantalos'un</a:t>
            </a:r>
            <a:r>
              <a:rPr lang="tr-TR" sz="2600" b="1" dirty="0"/>
              <a:t> ismi etrafında gelişir. Söylencelerdeki bir başka anlatıda ise, kentin kurucularının </a:t>
            </a:r>
            <a:r>
              <a:rPr lang="tr-TR" sz="2600" b="1" dirty="0" err="1"/>
              <a:t>Lelegler</a:t>
            </a:r>
            <a:r>
              <a:rPr lang="tr-TR" sz="2600" b="1" dirty="0"/>
              <a:t> olduğu dile getirilmektedir.</a:t>
            </a:r>
          </a:p>
          <a:p>
            <a:pPr algn="ctr"/>
            <a:endParaRPr lang="tr-TR" dirty="0"/>
          </a:p>
        </p:txBody>
      </p:sp>
      <p:pic>
        <p:nvPicPr>
          <p:cNvPr id="4" name="Resim 3">
            <a:extLst>
              <a:ext uri="{FF2B5EF4-FFF2-40B4-BE49-F238E27FC236}">
                <a16:creationId xmlns:a16="http://schemas.microsoft.com/office/drawing/2014/main" id="{81ED2569-22F5-4841-8BEF-9F3FCF122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8508" y="381000"/>
            <a:ext cx="1580215" cy="858130"/>
          </a:xfrm>
          <a:prstGeom prst="rect">
            <a:avLst/>
          </a:prstGeom>
        </p:spPr>
      </p:pic>
      <p:pic>
        <p:nvPicPr>
          <p:cNvPr id="6" name="Resim 5">
            <a:extLst>
              <a:ext uri="{FF2B5EF4-FFF2-40B4-BE49-F238E27FC236}">
                <a16:creationId xmlns:a16="http://schemas.microsoft.com/office/drawing/2014/main" id="{3547C169-F4AB-4532-A7A7-FEE4369BED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6006" y="381000"/>
            <a:ext cx="2258934" cy="1827682"/>
          </a:xfrm>
          <a:prstGeom prst="rect">
            <a:avLst/>
          </a:prstGeom>
        </p:spPr>
      </p:pic>
    </p:spTree>
    <p:extLst>
      <p:ext uri="{BB962C8B-B14F-4D97-AF65-F5344CB8AC3E}">
        <p14:creationId xmlns:p14="http://schemas.microsoft.com/office/powerpoint/2010/main" val="123993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8E1440-57E9-406B-8C22-5DD2F6E18F23}"/>
              </a:ext>
            </a:extLst>
          </p:cNvPr>
          <p:cNvSpPr>
            <a:spLocks noGrp="1"/>
          </p:cNvSpPr>
          <p:nvPr>
            <p:ph type="title"/>
          </p:nvPr>
        </p:nvSpPr>
        <p:spPr/>
        <p:txBody>
          <a:bodyPr/>
          <a:lstStyle/>
          <a:p>
            <a:pPr algn="ctr"/>
            <a:r>
              <a:rPr lang="tr-TR" dirty="0"/>
              <a:t>Saat kulesi </a:t>
            </a:r>
          </a:p>
        </p:txBody>
      </p:sp>
      <p:pic>
        <p:nvPicPr>
          <p:cNvPr id="5" name="İçerik Yer Tutucusu 4">
            <a:extLst>
              <a:ext uri="{FF2B5EF4-FFF2-40B4-BE49-F238E27FC236}">
                <a16:creationId xmlns:a16="http://schemas.microsoft.com/office/drawing/2014/main" id="{98ED11BE-82F7-415E-BAEB-112915D847E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641545" y="2052417"/>
            <a:ext cx="4926038" cy="3694528"/>
          </a:xfrm>
        </p:spPr>
      </p:pic>
      <p:pic>
        <p:nvPicPr>
          <p:cNvPr id="6" name="Resim 5">
            <a:extLst>
              <a:ext uri="{FF2B5EF4-FFF2-40B4-BE49-F238E27FC236}">
                <a16:creationId xmlns:a16="http://schemas.microsoft.com/office/drawing/2014/main" id="{1BD07D94-664C-4CB6-9B38-9288CF1F0D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
        <p:nvSpPr>
          <p:cNvPr id="7" name="Metin kutusu 6">
            <a:extLst>
              <a:ext uri="{FF2B5EF4-FFF2-40B4-BE49-F238E27FC236}">
                <a16:creationId xmlns:a16="http://schemas.microsoft.com/office/drawing/2014/main" id="{47512738-3682-4B87-A601-8E53322C2E1B}"/>
              </a:ext>
            </a:extLst>
          </p:cNvPr>
          <p:cNvSpPr txBox="1"/>
          <p:nvPr/>
        </p:nvSpPr>
        <p:spPr>
          <a:xfrm>
            <a:off x="5331656" y="1436661"/>
            <a:ext cx="6098344" cy="4708981"/>
          </a:xfrm>
          <a:prstGeom prst="rect">
            <a:avLst/>
          </a:prstGeom>
          <a:noFill/>
        </p:spPr>
        <p:txBody>
          <a:bodyPr wrap="square">
            <a:spAutoFit/>
          </a:bodyPr>
          <a:lstStyle/>
          <a:p>
            <a:r>
              <a:rPr lang="tr-TR" sz="2000" dirty="0"/>
              <a:t>Konak Meydanı’nda yer alan ve İzmir’in simgesi olan Saat Kulesi, bugün İzmirliler için bir buluşma noktasıdır. 1901 yılında, Sultan II. Abdülhamit’in tahta çıkışının 25. yılı anısına </a:t>
            </a:r>
            <a:r>
              <a:rPr lang="tr-TR" sz="2000" dirty="0" err="1"/>
              <a:t>İzmir’li</a:t>
            </a:r>
            <a:r>
              <a:rPr lang="tr-TR" sz="2000" dirty="0"/>
              <a:t> Levanten mimar </a:t>
            </a:r>
            <a:r>
              <a:rPr lang="tr-TR" sz="2000" dirty="0" err="1"/>
              <a:t>Raymond</a:t>
            </a:r>
            <a:r>
              <a:rPr lang="tr-TR" sz="2000" dirty="0"/>
              <a:t> Charles </a:t>
            </a:r>
            <a:r>
              <a:rPr lang="tr-TR" sz="2000" dirty="0" err="1"/>
              <a:t>Pere’ye</a:t>
            </a:r>
            <a:r>
              <a:rPr lang="tr-TR" sz="2000" dirty="0"/>
              <a:t> yaptırılmıştır. Kule, ana gövdesi inşa edilirken kesme taşlar arasında demir ve kurşun kullanılarak depreme dayanıklı hale getirilmiştir.  Kulenin saati, dönemin Türk- Alman dostluğunun yanı sıra, iki hükümdar arasındaki şahsi dostluğun bir hatırası olarak, Alman İmparatoru II. Wilhelm tarafından armağan edilmiştir. Saat Kulesi’nin altında bulunan geniş odanın dört köşesindeki çeşmeler, kuleye aynı zamanda “Şadırvan” niteliği de kazandırmıştır. Kulenin bir diğer özelliği ise geçmişte geceleri aydınlatılmak amacıyla içine özel şekilde bir havagazı tesisatı döşenmiş olmasıdır.</a:t>
            </a:r>
          </a:p>
        </p:txBody>
      </p:sp>
    </p:spTree>
    <p:extLst>
      <p:ext uri="{BB962C8B-B14F-4D97-AF65-F5344CB8AC3E}">
        <p14:creationId xmlns:p14="http://schemas.microsoft.com/office/powerpoint/2010/main" val="238939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7959C6B0-E13D-4A31-A6BF-C5275B42E65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055992" y="2286000"/>
            <a:ext cx="3985516" cy="4076700"/>
          </a:xfrm>
        </p:spPr>
      </p:pic>
      <p:pic>
        <p:nvPicPr>
          <p:cNvPr id="1026" name="Picture 2" descr="İzmir Cumhuriyet Meydanı Atatürk anıtı | Anıtlar">
            <a:extLst>
              <a:ext uri="{FF2B5EF4-FFF2-40B4-BE49-F238E27FC236}">
                <a16:creationId xmlns:a16="http://schemas.microsoft.com/office/drawing/2014/main" id="{18FD36E8-3F3A-4B85-B6CE-2524411AC4BD}"/>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568752" y="2035466"/>
            <a:ext cx="3312737" cy="4327234"/>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1">
            <a:extLst>
              <a:ext uri="{FF2B5EF4-FFF2-40B4-BE49-F238E27FC236}">
                <a16:creationId xmlns:a16="http://schemas.microsoft.com/office/drawing/2014/main" id="{F73191F7-0EA1-4803-996C-F3A5AB2AB1FA}"/>
              </a:ext>
            </a:extLst>
          </p:cNvPr>
          <p:cNvSpPr>
            <a:spLocks noGrp="1"/>
          </p:cNvSpPr>
          <p:nvPr>
            <p:ph type="title"/>
          </p:nvPr>
        </p:nvSpPr>
        <p:spPr>
          <a:xfrm>
            <a:off x="743604" y="1244158"/>
            <a:ext cx="5126114" cy="1582615"/>
          </a:xfrm>
        </p:spPr>
        <p:txBody>
          <a:bodyPr>
            <a:normAutofit/>
          </a:bodyPr>
          <a:lstStyle/>
          <a:p>
            <a:pPr algn="just"/>
            <a:r>
              <a:rPr lang="tr-TR" sz="4000" dirty="0"/>
              <a:t>Cumhuriyet meydanı</a:t>
            </a:r>
          </a:p>
        </p:txBody>
      </p:sp>
      <p:sp>
        <p:nvSpPr>
          <p:cNvPr id="12" name="Başlık 1">
            <a:extLst>
              <a:ext uri="{FF2B5EF4-FFF2-40B4-BE49-F238E27FC236}">
                <a16:creationId xmlns:a16="http://schemas.microsoft.com/office/drawing/2014/main" id="{858AF355-36FB-4981-A700-B55A7273C378}"/>
              </a:ext>
            </a:extLst>
          </p:cNvPr>
          <p:cNvSpPr txBox="1">
            <a:spLocks/>
          </p:cNvSpPr>
          <p:nvPr/>
        </p:nvSpPr>
        <p:spPr>
          <a:xfrm>
            <a:off x="7055992" y="1244157"/>
            <a:ext cx="5126114" cy="15826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just"/>
            <a:r>
              <a:rPr lang="tr-TR" sz="4000" dirty="0"/>
              <a:t>Tarihi asansör</a:t>
            </a:r>
          </a:p>
        </p:txBody>
      </p:sp>
      <p:pic>
        <p:nvPicPr>
          <p:cNvPr id="13" name="Resim 12">
            <a:extLst>
              <a:ext uri="{FF2B5EF4-FFF2-40B4-BE49-F238E27FC236}">
                <a16:creationId xmlns:a16="http://schemas.microsoft.com/office/drawing/2014/main" id="{60D6AD46-738A-4257-8AA2-DA74EBA019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Tree>
    <p:extLst>
      <p:ext uri="{BB962C8B-B14F-4D97-AF65-F5344CB8AC3E}">
        <p14:creationId xmlns:p14="http://schemas.microsoft.com/office/powerpoint/2010/main" val="139502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938813-ED9C-4398-B620-BD37407340A6}"/>
              </a:ext>
            </a:extLst>
          </p:cNvPr>
          <p:cNvSpPr>
            <a:spLocks noGrp="1"/>
          </p:cNvSpPr>
          <p:nvPr>
            <p:ph type="title"/>
          </p:nvPr>
        </p:nvSpPr>
        <p:spPr/>
        <p:txBody>
          <a:bodyPr/>
          <a:lstStyle/>
          <a:p>
            <a:pPr algn="ctr"/>
            <a:r>
              <a:rPr lang="tr-TR" dirty="0" err="1"/>
              <a:t>Kızlarağası</a:t>
            </a:r>
            <a:r>
              <a:rPr lang="tr-TR" dirty="0"/>
              <a:t> hanı</a:t>
            </a:r>
          </a:p>
        </p:txBody>
      </p:sp>
      <p:pic>
        <p:nvPicPr>
          <p:cNvPr id="6" name="İçerik Yer Tutucusu 5">
            <a:extLst>
              <a:ext uri="{FF2B5EF4-FFF2-40B4-BE49-F238E27FC236}">
                <a16:creationId xmlns:a16="http://schemas.microsoft.com/office/drawing/2014/main" id="{E5051E75-931A-4B67-B01F-E1C23CC9A8C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736331" y="2801348"/>
            <a:ext cx="3619500" cy="2588805"/>
          </a:xfrm>
        </p:spPr>
      </p:pic>
      <p:pic>
        <p:nvPicPr>
          <p:cNvPr id="8" name="İçerik Yer Tutucusu 7">
            <a:extLst>
              <a:ext uri="{FF2B5EF4-FFF2-40B4-BE49-F238E27FC236}">
                <a16:creationId xmlns:a16="http://schemas.microsoft.com/office/drawing/2014/main" id="{3BF0D267-8B5B-47CC-BF3C-2578B9E3F32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462220" y="2801349"/>
            <a:ext cx="3619500" cy="2588804"/>
          </a:xfrm>
        </p:spPr>
      </p:pic>
      <p:sp>
        <p:nvSpPr>
          <p:cNvPr id="10" name="Metin kutusu 9">
            <a:extLst>
              <a:ext uri="{FF2B5EF4-FFF2-40B4-BE49-F238E27FC236}">
                <a16:creationId xmlns:a16="http://schemas.microsoft.com/office/drawing/2014/main" id="{B9BF2A67-2794-4EE5-84F8-66390481F1FC}"/>
              </a:ext>
            </a:extLst>
          </p:cNvPr>
          <p:cNvSpPr txBox="1"/>
          <p:nvPr/>
        </p:nvSpPr>
        <p:spPr>
          <a:xfrm>
            <a:off x="6703456" y="2381543"/>
            <a:ext cx="4990514" cy="3416320"/>
          </a:xfrm>
          <a:prstGeom prst="rect">
            <a:avLst/>
          </a:prstGeom>
          <a:noFill/>
        </p:spPr>
        <p:txBody>
          <a:bodyPr wrap="square">
            <a:spAutoFit/>
          </a:bodyPr>
          <a:lstStyle/>
          <a:p>
            <a:r>
              <a:rPr lang="tr-TR" dirty="0"/>
              <a:t>Burası İzmir'in en iyi korunmuş tarihi hanlarından biridir.  Avlusunda bulunan iki katlı mescit günümüzde işlevini yitirmiş, alt katı kahve ocağı, ikinci katı ise işyeri olarak kullanılmaktadır. 1988–1993 yılları arasında restore edilerek günümüzde turistik bir çarşı olarak hizmete giren </a:t>
            </a:r>
            <a:r>
              <a:rPr lang="tr-TR" dirty="0" err="1"/>
              <a:t>Kızlarağası</a:t>
            </a:r>
            <a:r>
              <a:rPr lang="tr-TR" dirty="0"/>
              <a:t> Hanı’nda çok çeşitli el sanatları, halı, kilim, gümüş takı, giyim eşyası ve malzemeleri, deri kıyafetler ve çarpıcı hediyelik eşyaların satışını yapan dükkânları bulmanız mümkündür. Buradaki mistik havayı soluyarak avlusunda İzmir’e özel ‘Fincanda Pişen Türk Kahvesi’ni içebilirsiniz</a:t>
            </a:r>
          </a:p>
        </p:txBody>
      </p:sp>
      <p:pic>
        <p:nvPicPr>
          <p:cNvPr id="7" name="Resim 6">
            <a:extLst>
              <a:ext uri="{FF2B5EF4-FFF2-40B4-BE49-F238E27FC236}">
                <a16:creationId xmlns:a16="http://schemas.microsoft.com/office/drawing/2014/main" id="{9F9B29DE-ECD0-4BC9-B4D3-6CCACB0EB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2575" y="0"/>
            <a:ext cx="1580215" cy="858130"/>
          </a:xfrm>
          <a:prstGeom prst="rect">
            <a:avLst/>
          </a:prstGeom>
        </p:spPr>
      </p:pic>
    </p:spTree>
    <p:extLst>
      <p:ext uri="{BB962C8B-B14F-4D97-AF65-F5344CB8AC3E}">
        <p14:creationId xmlns:p14="http://schemas.microsoft.com/office/powerpoint/2010/main" val="763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E1445-8B4B-4612-9503-711A2C7D4873}"/>
              </a:ext>
            </a:extLst>
          </p:cNvPr>
          <p:cNvSpPr>
            <a:spLocks noGrp="1"/>
          </p:cNvSpPr>
          <p:nvPr>
            <p:ph type="title"/>
          </p:nvPr>
        </p:nvSpPr>
        <p:spPr/>
        <p:txBody>
          <a:bodyPr/>
          <a:lstStyle/>
          <a:p>
            <a:pPr algn="ctr"/>
            <a:r>
              <a:rPr lang="tr-TR" dirty="0"/>
              <a:t>Tarihi yerler</a:t>
            </a:r>
            <a:br>
              <a:rPr lang="tr-TR" dirty="0"/>
            </a:br>
            <a:r>
              <a:rPr lang="tr-TR" sz="4400" dirty="0"/>
              <a:t>agora antik kenti</a:t>
            </a:r>
          </a:p>
        </p:txBody>
      </p:sp>
      <p:pic>
        <p:nvPicPr>
          <p:cNvPr id="5" name="İçerik Yer Tutucusu 4">
            <a:extLst>
              <a:ext uri="{FF2B5EF4-FFF2-40B4-BE49-F238E27FC236}">
                <a16:creationId xmlns:a16="http://schemas.microsoft.com/office/drawing/2014/main" id="{60750603-F2E1-4C62-B7F8-1C6C65440DB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700469" y="2425726"/>
            <a:ext cx="4409668" cy="3307251"/>
          </a:xfrm>
        </p:spPr>
      </p:pic>
      <p:pic>
        <p:nvPicPr>
          <p:cNvPr id="7" name="Resim 6">
            <a:extLst>
              <a:ext uri="{FF2B5EF4-FFF2-40B4-BE49-F238E27FC236}">
                <a16:creationId xmlns:a16="http://schemas.microsoft.com/office/drawing/2014/main" id="{7123402E-C891-4EE6-89BA-A4DC2B6EE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093301" y="2499581"/>
            <a:ext cx="4409667" cy="3159546"/>
          </a:xfrm>
          <a:prstGeom prst="rect">
            <a:avLst/>
          </a:prstGeom>
        </p:spPr>
      </p:pic>
      <p:pic>
        <p:nvPicPr>
          <p:cNvPr id="9" name="Resim 8">
            <a:extLst>
              <a:ext uri="{FF2B5EF4-FFF2-40B4-BE49-F238E27FC236}">
                <a16:creationId xmlns:a16="http://schemas.microsoft.com/office/drawing/2014/main" id="{2F98EC2E-153D-4D97-851B-19B97E837D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511337" y="2425726"/>
            <a:ext cx="4409669" cy="3307251"/>
          </a:xfrm>
          <a:prstGeom prst="rect">
            <a:avLst/>
          </a:prstGeom>
        </p:spPr>
      </p:pic>
      <p:pic>
        <p:nvPicPr>
          <p:cNvPr id="10" name="Resim 9">
            <a:extLst>
              <a:ext uri="{FF2B5EF4-FFF2-40B4-BE49-F238E27FC236}">
                <a16:creationId xmlns:a16="http://schemas.microsoft.com/office/drawing/2014/main" id="{464D7AB2-3681-46E5-A39F-D93B83D495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Tree>
    <p:extLst>
      <p:ext uri="{BB962C8B-B14F-4D97-AF65-F5344CB8AC3E}">
        <p14:creationId xmlns:p14="http://schemas.microsoft.com/office/powerpoint/2010/main" val="116436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C1B468-2D2C-452B-899B-4DF03021D2C9}"/>
              </a:ext>
            </a:extLst>
          </p:cNvPr>
          <p:cNvSpPr>
            <a:spLocks noGrp="1"/>
          </p:cNvSpPr>
          <p:nvPr>
            <p:ph type="title"/>
          </p:nvPr>
        </p:nvSpPr>
        <p:spPr/>
        <p:txBody>
          <a:bodyPr/>
          <a:lstStyle/>
          <a:p>
            <a:pPr algn="ctr"/>
            <a:r>
              <a:rPr lang="tr-TR" dirty="0"/>
              <a:t>AGORA ANTİK KENTİ</a:t>
            </a:r>
          </a:p>
        </p:txBody>
      </p:sp>
      <p:sp>
        <p:nvSpPr>
          <p:cNvPr id="3" name="İçerik Yer Tutucusu 2">
            <a:extLst>
              <a:ext uri="{FF2B5EF4-FFF2-40B4-BE49-F238E27FC236}">
                <a16:creationId xmlns:a16="http://schemas.microsoft.com/office/drawing/2014/main" id="{6912279F-654C-4E49-945B-0D2602541518}"/>
              </a:ext>
            </a:extLst>
          </p:cNvPr>
          <p:cNvSpPr>
            <a:spLocks noGrp="1"/>
          </p:cNvSpPr>
          <p:nvPr>
            <p:ph idx="1"/>
          </p:nvPr>
        </p:nvSpPr>
        <p:spPr>
          <a:xfrm>
            <a:off x="1257300" y="1737361"/>
            <a:ext cx="10178322" cy="3593591"/>
          </a:xfrm>
        </p:spPr>
        <p:txBody>
          <a:bodyPr>
            <a:noAutofit/>
          </a:bodyPr>
          <a:lstStyle/>
          <a:p>
            <a:r>
              <a:rPr lang="tr-TR" sz="3200" b="1" dirty="0">
                <a:effectLst/>
                <a:latin typeface="Calibri" panose="020F0502020204030204" pitchFamily="34" charset="0"/>
                <a:ea typeface="Calibri" panose="020F0502020204030204" pitchFamily="34" charset="0"/>
                <a:cs typeface="Times New Roman" panose="02020603050405020304" pitchFamily="18" charset="0"/>
              </a:rPr>
              <a:t>İzmir Agorası veya </a:t>
            </a:r>
            <a:r>
              <a:rPr lang="tr-TR" sz="3200" b="1" dirty="0" err="1">
                <a:effectLst/>
                <a:latin typeface="Calibri" panose="020F0502020204030204" pitchFamily="34" charset="0"/>
                <a:ea typeface="Calibri" panose="020F0502020204030204" pitchFamily="34" charset="0"/>
                <a:cs typeface="Times New Roman" panose="02020603050405020304" pitchFamily="18" charset="0"/>
              </a:rPr>
              <a:t>Symrna</a:t>
            </a:r>
            <a:r>
              <a:rPr lang="tr-TR" sz="3200" b="1" dirty="0">
                <a:effectLst/>
                <a:latin typeface="Calibri" panose="020F0502020204030204" pitchFamily="34" charset="0"/>
                <a:ea typeface="Calibri" panose="020F0502020204030204" pitchFamily="34" charset="0"/>
                <a:cs typeface="Times New Roman" panose="02020603050405020304" pitchFamily="18" charset="0"/>
              </a:rPr>
              <a:t> Agorası İzmir’in Konak İlçesinde bulunan ve M.Ö. 4. yüzyılda kurulan agoradır. Zamanında kentin devlet agorası olarak işlev gördü. Osmanlı döneminde mezarlık ve namazgah olarak kullanıldı. Bölgede ilk kazı çalışmaları 1932’de gerçekleştirilmiştir. İzmir Agorası, 2020 yılında UNESCO tarafından “İzmir Tarihi Liman Kenti” adıyla oluşturulan miras alanının bir parçası olarak Dünya Mirası Geçici Listesi’ne dahil edilmiştir.</a:t>
            </a:r>
          </a:p>
          <a:p>
            <a:endParaRPr lang="tr-TR" sz="3200" dirty="0"/>
          </a:p>
        </p:txBody>
      </p:sp>
      <p:pic>
        <p:nvPicPr>
          <p:cNvPr id="4" name="Resim 3">
            <a:extLst>
              <a:ext uri="{FF2B5EF4-FFF2-40B4-BE49-F238E27FC236}">
                <a16:creationId xmlns:a16="http://schemas.microsoft.com/office/drawing/2014/main" id="{AB649F43-4FFB-480E-884E-9FB93B0C4E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0034" y="196947"/>
            <a:ext cx="1580215" cy="858130"/>
          </a:xfrm>
          <a:prstGeom prst="rect">
            <a:avLst/>
          </a:prstGeom>
        </p:spPr>
      </p:pic>
    </p:spTree>
    <p:extLst>
      <p:ext uri="{BB962C8B-B14F-4D97-AF65-F5344CB8AC3E}">
        <p14:creationId xmlns:p14="http://schemas.microsoft.com/office/powerpoint/2010/main" val="1646551007"/>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TM10001106[[fn=Rozet]]</Template>
  <TotalTime>482</TotalTime>
  <Words>1509</Words>
  <Application>Microsoft Office PowerPoint</Application>
  <PresentationFormat>Geniş ekran</PresentationFormat>
  <Paragraphs>82</Paragraphs>
  <Slides>25</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Arial Black</vt:lpstr>
      <vt:lpstr>Calibri</vt:lpstr>
      <vt:lpstr>Gill Sans MT</vt:lpstr>
      <vt:lpstr>Impact</vt:lpstr>
      <vt:lpstr>Roboto</vt:lpstr>
      <vt:lpstr>Rozet</vt:lpstr>
      <vt:lpstr>ŞEHİRLER VE KÜLTÜRLER</vt:lpstr>
      <vt:lpstr>PowerPoint Sunusu</vt:lpstr>
      <vt:lpstr>İzmir coğrafi konum</vt:lpstr>
      <vt:lpstr>İzmir tarihçesi</vt:lpstr>
      <vt:lpstr>Saat kulesi </vt:lpstr>
      <vt:lpstr>Cumhuriyet meydanı</vt:lpstr>
      <vt:lpstr>Kızlarağası hanı</vt:lpstr>
      <vt:lpstr>Tarihi yerler agora antik kenti</vt:lpstr>
      <vt:lpstr>AGORA ANTİK KENTİ</vt:lpstr>
      <vt:lpstr>Kadifekale</vt:lpstr>
      <vt:lpstr>Efes antik kenti</vt:lpstr>
      <vt:lpstr>Bergama ANTİK KENTİ</vt:lpstr>
      <vt:lpstr>Müzeler izmir arkeoloji müzesi</vt:lpstr>
      <vt:lpstr>Etnoğrafya müzesi</vt:lpstr>
      <vt:lpstr>Atatürk müzesi</vt:lpstr>
      <vt:lpstr>Tarih ve sanat müzesi</vt:lpstr>
      <vt:lpstr>Cumhuriyet müzesi</vt:lpstr>
      <vt:lpstr>İzmir mutfağı</vt:lpstr>
      <vt:lpstr>Mutlaka görülmesi gereken 10 köy</vt:lpstr>
      <vt:lpstr>Mutlaka görülmesi gereken 10 köy</vt:lpstr>
      <vt:lpstr>Turistik yerler</vt:lpstr>
      <vt:lpstr>festivaller</vt:lpstr>
      <vt:lpstr>Sporfest izmir</vt:lpstr>
      <vt:lpstr>Zeybek oyunu</vt:lpstr>
      <vt:lpstr>Güzel şehrimiz izmir’e bekleriz.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ŞEHİRLER VE KÜLTÜRLER</dc:title>
  <dc:creator>gmzlvt35@outlook.com</dc:creator>
  <cp:lastModifiedBy>gmzlvt35@outlook.com</cp:lastModifiedBy>
  <cp:revision>65</cp:revision>
  <dcterms:created xsi:type="dcterms:W3CDTF">2022-04-18T07:11:16Z</dcterms:created>
  <dcterms:modified xsi:type="dcterms:W3CDTF">2022-04-19T17:53:01Z</dcterms:modified>
</cp:coreProperties>
</file>